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fntdata" ContentType="application/x-fontdata"/>
  <Default Extension="xml" ContentType="application/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90"/>
    <p:sldId id="257" r:id="rId91"/>
    <p:sldId id="258" r:id="rId92"/>
    <p:sldId id="259" r:id="rId93"/>
    <p:sldId id="260" r:id="rId94"/>
    <p:sldId id="261" r:id="rId95"/>
    <p:sldId id="262" r:id="rId96"/>
    <p:sldId id="263" r:id="rId97"/>
    <p:sldId id="264" r:id="rId98"/>
    <p:sldId id="265" r:id="rId99"/>
    <p:sldId id="266" r:id="rId100"/>
    <p:sldId id="267" r:id="rId101"/>
    <p:sldId id="268" r:id="rId102"/>
    <p:sldId id="269" r:id="rId103"/>
    <p:sldId id="270" r:id="rId104"/>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Sniglet" charset="1" panose="04070505030100020000"/>
      <p:regular r:id="rId10"/>
    </p:embeddedFont>
    <p:embeddedFont>
      <p:font typeface="Old Standard" charset="1" panose="02040503050505020303"/>
      <p:regular r:id="rId11"/>
    </p:embeddedFont>
    <p:embeddedFont>
      <p:font typeface="Old Standard Bold" charset="1" panose="02040503050505020303"/>
      <p:regular r:id="rId12"/>
    </p:embeddedFont>
    <p:embeddedFont>
      <p:font typeface="Old Standard Italics" charset="1" panose="02040503050505090303"/>
      <p:regular r:id="rId13"/>
    </p:embeddedFont>
    <p:embeddedFont>
      <p:font typeface="Arimo" charset="1" panose="020B0604020202020204"/>
      <p:regular r:id="rId14"/>
    </p:embeddedFont>
    <p:embeddedFont>
      <p:font typeface="Arimo Bold" charset="1" panose="020B0704020202020204"/>
      <p:regular r:id="rId15"/>
    </p:embeddedFont>
    <p:embeddedFont>
      <p:font typeface="Arimo Italics" charset="1" panose="020B0604020202090204"/>
      <p:regular r:id="rId16"/>
    </p:embeddedFont>
    <p:embeddedFont>
      <p:font typeface="Arimo Bold Italics" charset="1" panose="020B0704020202090204"/>
      <p:regular r:id="rId17"/>
    </p:embeddedFont>
    <p:embeddedFont>
      <p:font typeface="DM Jacaranda" charset="1" panose="00000000000000000000"/>
      <p:regular r:id="rId18"/>
    </p:embeddedFont>
    <p:embeddedFont>
      <p:font typeface="Puimek Font TH" charset="1" panose="02000503000000000000"/>
      <p:regular r:id="rId19"/>
    </p:embeddedFont>
    <p:embeddedFont>
      <p:font typeface="Puimek Font TH Italics" charset="1" panose="02000503000000000000"/>
      <p:regular r:id="rId20"/>
    </p:embeddedFont>
    <p:embeddedFont>
      <p:font typeface="TC October" charset="1" panose="00000000000000000000"/>
      <p:regular r:id="rId21"/>
    </p:embeddedFont>
    <p:embeddedFont>
      <p:font typeface="Lazydog" charset="1" panose="00000000000000000000"/>
      <p:regular r:id="rId22"/>
    </p:embeddedFont>
    <p:embeddedFont>
      <p:font typeface="Dreaming Outloud Sans" charset="1" panose="00000500000000000000"/>
      <p:regular r:id="rId23"/>
    </p:embeddedFont>
    <p:embeddedFont>
      <p:font typeface="Dreaming Outloud Sans Italics" charset="1" panose="00000500000000000000"/>
      <p:regular r:id="rId24"/>
    </p:embeddedFont>
    <p:embeddedFont>
      <p:font typeface="UID ในตำนาน" charset="1" panose="00000000000000000000"/>
      <p:regular r:id="rId25"/>
    </p:embeddedFont>
    <p:embeddedFont>
      <p:font typeface="Atma" charset="1" panose="00000000000000000000"/>
      <p:regular r:id="rId26"/>
    </p:embeddedFont>
    <p:embeddedFont>
      <p:font typeface="Atma Bold" charset="1" panose="00000000000000000000"/>
      <p:regular r:id="rId27"/>
    </p:embeddedFont>
    <p:embeddedFont>
      <p:font typeface="Atma Light" charset="1" panose="00000000000000000000"/>
      <p:regular r:id="rId28"/>
    </p:embeddedFont>
    <p:embeddedFont>
      <p:font typeface="Atma Medium" charset="1" panose="00000000000000000000"/>
      <p:regular r:id="rId29"/>
    </p:embeddedFont>
    <p:embeddedFont>
      <p:font typeface="Atma Semi-Bold" charset="1" panose="00000000000000000000"/>
      <p:regular r:id="rId30"/>
    </p:embeddedFont>
    <p:embeddedFont>
      <p:font typeface="Canva Sans" charset="1" panose="020B0503030501040103"/>
      <p:regular r:id="rId31"/>
    </p:embeddedFont>
    <p:embeddedFont>
      <p:font typeface="Canva Sans Bold" charset="1" panose="020B0803030501040103"/>
      <p:regular r:id="rId32"/>
    </p:embeddedFont>
    <p:embeddedFont>
      <p:font typeface="Canva Sans Italics" charset="1" panose="020B0503030501040103"/>
      <p:regular r:id="rId33"/>
    </p:embeddedFont>
    <p:embeddedFont>
      <p:font typeface="Canva Sans Bold Italics" charset="1" panose="020B0803030501040103"/>
      <p:regular r:id="rId34"/>
    </p:embeddedFont>
    <p:embeddedFont>
      <p:font typeface="Canva Sans Medium" charset="1" panose="020B0603030501040103"/>
      <p:regular r:id="rId35"/>
    </p:embeddedFont>
    <p:embeddedFont>
      <p:font typeface="Canva Sans Medium Italics" charset="1" panose="020B0603030501040103"/>
      <p:regular r:id="rId36"/>
    </p:embeddedFont>
    <p:embeddedFont>
      <p:font typeface="Opun" charset="1" panose="00000000000000000000"/>
      <p:regular r:id="rId37"/>
    </p:embeddedFont>
    <p:embeddedFont>
      <p:font typeface="Opun Bold" charset="1" panose="00000000000000000000"/>
      <p:regular r:id="rId38"/>
    </p:embeddedFont>
    <p:embeddedFont>
      <p:font typeface="Opun Italics" charset="1" panose="00000000000000000000"/>
      <p:regular r:id="rId39"/>
    </p:embeddedFont>
    <p:embeddedFont>
      <p:font typeface="Opun Bold Italics" charset="1" panose="00000000000000000000"/>
      <p:regular r:id="rId40"/>
    </p:embeddedFont>
    <p:embeddedFont>
      <p:font typeface="Opun Thin" charset="1" panose="02000203000000000000"/>
      <p:regular r:id="rId41"/>
    </p:embeddedFont>
    <p:embeddedFont>
      <p:font typeface="Opun Thin Italics" charset="1" panose="02000203000000000000"/>
      <p:regular r:id="rId42"/>
    </p:embeddedFont>
    <p:embeddedFont>
      <p:font typeface="Opun Light" charset="1" panose="00000000000000000000"/>
      <p:regular r:id="rId43"/>
    </p:embeddedFont>
    <p:embeddedFont>
      <p:font typeface="Opun Light Italics" charset="1" panose="00000000000000000000"/>
      <p:regular r:id="rId44"/>
    </p:embeddedFont>
    <p:embeddedFont>
      <p:font typeface="Opun Medium" charset="1" panose="00000000000000000000"/>
      <p:regular r:id="rId45"/>
    </p:embeddedFont>
    <p:embeddedFont>
      <p:font typeface="Opun Medium Italics" charset="1" panose="00000000000000000000"/>
      <p:regular r:id="rId46"/>
    </p:embeddedFont>
    <p:embeddedFont>
      <p:font typeface="Opun Semi-Bold" charset="1" panose="00000000000000000000"/>
      <p:regular r:id="rId47"/>
    </p:embeddedFont>
    <p:embeddedFont>
      <p:font typeface="Opun Semi-Bold Italics" charset="1" panose="00000000000000000000"/>
      <p:regular r:id="rId48"/>
    </p:embeddedFont>
    <p:embeddedFont>
      <p:font typeface="Opun Ultra-Bold" charset="1" panose="00000000000000000000"/>
      <p:regular r:id="rId49"/>
    </p:embeddedFont>
    <p:embeddedFont>
      <p:font typeface="Opun Ultra-Bold Italics" charset="1" panose="00000000000000000000"/>
      <p:regular r:id="rId50"/>
    </p:embeddedFont>
    <p:embeddedFont>
      <p:font typeface="Opun Heavy" charset="1" panose="02000A03000000000000"/>
      <p:regular r:id="rId51"/>
    </p:embeddedFont>
    <p:embeddedFont>
      <p:font typeface="Opun Heavy Italics" charset="1" panose="02000A03000000000000"/>
      <p:regular r:id="rId52"/>
    </p:embeddedFont>
    <p:embeddedFont>
      <p:font typeface="More Sugar" charset="1" panose="00000000000000000000"/>
      <p:regular r:id="rId53"/>
    </p:embeddedFont>
    <p:embeddedFont>
      <p:font typeface="More Sugar Thin" charset="1" panose="00000000000000000000"/>
      <p:regular r:id="rId54"/>
    </p:embeddedFont>
    <p:embeddedFont>
      <p:font typeface="Nunito" charset="1" panose="00000500000000000000"/>
      <p:regular r:id="rId55"/>
    </p:embeddedFont>
    <p:embeddedFont>
      <p:font typeface="Nunito Bold" charset="1" panose="00000800000000000000"/>
      <p:regular r:id="rId56"/>
    </p:embeddedFont>
    <p:embeddedFont>
      <p:font typeface="Nunito Bold Italics" charset="1" panose="00000000000000000000"/>
      <p:regular r:id="rId57"/>
    </p:embeddedFont>
    <p:embeddedFont>
      <p:font typeface="Nunito Light" charset="1" panose="00000400000000000000"/>
      <p:regular r:id="rId58"/>
    </p:embeddedFont>
    <p:embeddedFont>
      <p:font typeface="Nunito Heavy" charset="1" panose="00000000000000000000"/>
      <p:regular r:id="rId59"/>
    </p:embeddedFont>
    <p:embeddedFont>
      <p:font typeface="Nunito Heavy Italics" charset="1" panose="00000000000000000000"/>
      <p:regular r:id="rId60"/>
    </p:embeddedFont>
    <p:embeddedFont>
      <p:font typeface="Childos Arabic" charset="1" panose="00000500000000000000"/>
      <p:regular r:id="rId61"/>
    </p:embeddedFont>
    <p:embeddedFont>
      <p:font typeface="Childos Arabic Bold" charset="1" panose="00000800000000000000"/>
      <p:regular r:id="rId62"/>
    </p:embeddedFont>
    <p:embeddedFont>
      <p:font typeface="Childos Arabic Light" charset="1" panose="00000400000000000000"/>
      <p:regular r:id="rId63"/>
    </p:embeddedFont>
    <p:embeddedFont>
      <p:font typeface="Childos Arabic Medium" charset="1" panose="00000600000000000000"/>
      <p:regular r:id="rId64"/>
    </p:embeddedFont>
    <p:embeddedFont>
      <p:font typeface="Childos Arabic Semi-Bold" charset="1" panose="00000700000000000000"/>
      <p:regular r:id="rId65"/>
    </p:embeddedFont>
    <p:embeddedFont>
      <p:font typeface="Telegraf" charset="1" panose="00000500000000000000"/>
      <p:regular r:id="rId66"/>
    </p:embeddedFont>
    <p:embeddedFont>
      <p:font typeface="Telegraf Bold" charset="1" panose="00000800000000000000"/>
      <p:regular r:id="rId67"/>
    </p:embeddedFont>
    <p:embeddedFont>
      <p:font typeface="Telegraf Extra-Light" charset="1" panose="00000300000000000000"/>
      <p:regular r:id="rId68"/>
    </p:embeddedFont>
    <p:embeddedFont>
      <p:font typeface="Telegraf Medium" charset="1" panose="00000600000000000000"/>
      <p:regular r:id="rId69"/>
    </p:embeddedFont>
    <p:embeddedFont>
      <p:font typeface="Telegraf Ultra-Bold" charset="1" panose="00000900000000000000"/>
      <p:regular r:id="rId70"/>
    </p:embeddedFont>
    <p:embeddedFont>
      <p:font typeface="Telegraf Heavy" charset="1" panose="00000A00000000000000"/>
      <p:regular r:id="rId71"/>
    </p:embeddedFont>
    <p:embeddedFont>
      <p:font typeface="Lemonada" charset="1" panose="00000500000000000000"/>
      <p:regular r:id="rId72"/>
    </p:embeddedFont>
    <p:embeddedFont>
      <p:font typeface="Lemonada Bold" charset="1" panose="00000800000000000000"/>
      <p:regular r:id="rId73"/>
    </p:embeddedFont>
    <p:embeddedFont>
      <p:font typeface="Lemonada Light" charset="1" panose="00000400000000000000"/>
      <p:regular r:id="rId74"/>
    </p:embeddedFont>
    <p:embeddedFont>
      <p:font typeface="Lemonada Semi-Bold" charset="1" panose="00000700000000000000"/>
      <p:regular r:id="rId75"/>
    </p:embeddedFont>
    <p:embeddedFont>
      <p:font typeface="Muli" charset="1" panose="00000500000000000000"/>
      <p:regular r:id="rId76"/>
    </p:embeddedFont>
    <p:embeddedFont>
      <p:font typeface="Muli Bold" charset="1" panose="00000800000000000000"/>
      <p:regular r:id="rId77"/>
    </p:embeddedFont>
    <p:embeddedFont>
      <p:font typeface="Muli Italics" charset="1" panose="00000500000000000000"/>
      <p:regular r:id="rId78"/>
    </p:embeddedFont>
    <p:embeddedFont>
      <p:font typeface="Muli Bold Italics" charset="1" panose="00000800000000000000"/>
      <p:regular r:id="rId79"/>
    </p:embeddedFont>
    <p:embeddedFont>
      <p:font typeface="Muli Extra-Light" charset="1" panose="00000300000000000000"/>
      <p:regular r:id="rId80"/>
    </p:embeddedFont>
    <p:embeddedFont>
      <p:font typeface="Muli Extra-Light Italics" charset="1" panose="00000300000000000000"/>
      <p:regular r:id="rId81"/>
    </p:embeddedFont>
    <p:embeddedFont>
      <p:font typeface="Muli Light" charset="1" panose="00000400000000000000"/>
      <p:regular r:id="rId82"/>
    </p:embeddedFont>
    <p:embeddedFont>
      <p:font typeface="Muli Light Italics" charset="1" panose="00000400000000000000"/>
      <p:regular r:id="rId83"/>
    </p:embeddedFont>
    <p:embeddedFont>
      <p:font typeface="Muli Semi-Bold" charset="1" panose="00000700000000000000"/>
      <p:regular r:id="rId84"/>
    </p:embeddedFont>
    <p:embeddedFont>
      <p:font typeface="Muli Semi-Bold Italics" charset="1" panose="00000700000000000000"/>
      <p:regular r:id="rId85"/>
    </p:embeddedFont>
    <p:embeddedFont>
      <p:font typeface="Muli Ultra-Bold" charset="1" panose="00000900000000000000"/>
      <p:regular r:id="rId86"/>
    </p:embeddedFont>
    <p:embeddedFont>
      <p:font typeface="Muli Ultra-Bold Italics" charset="1" panose="00000900000000000000"/>
      <p:regular r:id="rId87"/>
    </p:embeddedFont>
    <p:embeddedFont>
      <p:font typeface="Muli Heavy" charset="1" panose="00000A00000000000000"/>
      <p:regular r:id="rId88"/>
    </p:embeddedFont>
    <p:embeddedFont>
      <p:font typeface="Muli Heavy Italics" charset="1" panose="00000A00000000000000"/>
      <p:regular r:id="rId8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26.fntdata"/><Relationship Id="rId21" Type="http://schemas.openxmlformats.org/officeDocument/2006/relationships/font" Target="fonts/font21.fntdata"/><Relationship Id="rId42" Type="http://schemas.openxmlformats.org/officeDocument/2006/relationships/font" Target="fonts/font42.fntdata"/><Relationship Id="rId47" Type="http://schemas.openxmlformats.org/officeDocument/2006/relationships/font" Target="fonts/font47.fntdata"/><Relationship Id="rId63" Type="http://schemas.openxmlformats.org/officeDocument/2006/relationships/font" Target="fonts/font63.fntdata"/><Relationship Id="rId68" Type="http://schemas.openxmlformats.org/officeDocument/2006/relationships/font" Target="fonts/font68.fntdata"/><Relationship Id="rId84" Type="http://schemas.openxmlformats.org/officeDocument/2006/relationships/font" Target="fonts/font84.fntdata"/><Relationship Id="rId89" Type="http://schemas.openxmlformats.org/officeDocument/2006/relationships/font" Target="fonts/font89.fntdata"/><Relationship Id="rId16" Type="http://schemas.openxmlformats.org/officeDocument/2006/relationships/font" Target="fonts/font16.fntdata"/><Relationship Id="rId107" Type="http://schemas.openxmlformats.org/officeDocument/2006/relationships/customXml" Target="../customXml/item3.xml"/><Relationship Id="rId102" Type="http://schemas.openxmlformats.org/officeDocument/2006/relationships/slide" Target="slides/slide13.xml"/><Relationship Id="rId11" Type="http://schemas.openxmlformats.org/officeDocument/2006/relationships/font" Target="fonts/font11.fntdata"/><Relationship Id="rId32" Type="http://schemas.openxmlformats.org/officeDocument/2006/relationships/font" Target="fonts/font32.fntdata"/><Relationship Id="rId37" Type="http://schemas.openxmlformats.org/officeDocument/2006/relationships/font" Target="fonts/font37.fntdata"/><Relationship Id="rId53" Type="http://schemas.openxmlformats.org/officeDocument/2006/relationships/font" Target="fonts/font53.fntdata"/><Relationship Id="rId58" Type="http://schemas.openxmlformats.org/officeDocument/2006/relationships/font" Target="fonts/font58.fntdata"/><Relationship Id="rId74" Type="http://schemas.openxmlformats.org/officeDocument/2006/relationships/font" Target="fonts/font74.fntdata"/><Relationship Id="rId79" Type="http://schemas.openxmlformats.org/officeDocument/2006/relationships/font" Target="fonts/font79.fntdata"/><Relationship Id="rId5" Type="http://schemas.openxmlformats.org/officeDocument/2006/relationships/tableStyles" Target="tableStyles.xml"/><Relationship Id="rId90" Type="http://schemas.openxmlformats.org/officeDocument/2006/relationships/slide" Target="slides/slide1.xml"/><Relationship Id="rId95" Type="http://schemas.openxmlformats.org/officeDocument/2006/relationships/slide" Target="slides/slide6.xml"/><Relationship Id="rId22" Type="http://schemas.openxmlformats.org/officeDocument/2006/relationships/font" Target="fonts/font22.fntdata"/><Relationship Id="rId27" Type="http://schemas.openxmlformats.org/officeDocument/2006/relationships/font" Target="fonts/font27.fntdata"/><Relationship Id="rId43" Type="http://schemas.openxmlformats.org/officeDocument/2006/relationships/font" Target="fonts/font43.fntdata"/><Relationship Id="rId48" Type="http://schemas.openxmlformats.org/officeDocument/2006/relationships/font" Target="fonts/font48.fntdata"/><Relationship Id="rId64" Type="http://schemas.openxmlformats.org/officeDocument/2006/relationships/font" Target="fonts/font64.fntdata"/><Relationship Id="rId69" Type="http://schemas.openxmlformats.org/officeDocument/2006/relationships/font" Target="fonts/font69.fntdata"/><Relationship Id="rId80" Type="http://schemas.openxmlformats.org/officeDocument/2006/relationships/font" Target="fonts/font80.fntdata"/><Relationship Id="rId85" Type="http://schemas.openxmlformats.org/officeDocument/2006/relationships/font" Target="fonts/font85.fntdata"/><Relationship Id="rId103" Type="http://schemas.openxmlformats.org/officeDocument/2006/relationships/slide" Target="slides/slide14.xml"/><Relationship Id="rId12" Type="http://schemas.openxmlformats.org/officeDocument/2006/relationships/font" Target="fonts/font12.fntdata"/><Relationship Id="rId17" Type="http://schemas.openxmlformats.org/officeDocument/2006/relationships/font" Target="fonts/font17.fntdata"/><Relationship Id="rId33" Type="http://schemas.openxmlformats.org/officeDocument/2006/relationships/font" Target="fonts/font33.fntdata"/><Relationship Id="rId38" Type="http://schemas.openxmlformats.org/officeDocument/2006/relationships/font" Target="fonts/font38.fntdata"/><Relationship Id="rId59" Type="http://schemas.openxmlformats.org/officeDocument/2006/relationships/font" Target="fonts/font59.fntdata"/><Relationship Id="rId20" Type="http://schemas.openxmlformats.org/officeDocument/2006/relationships/font" Target="fonts/font20.fntdata"/><Relationship Id="rId41" Type="http://schemas.openxmlformats.org/officeDocument/2006/relationships/font" Target="fonts/font41.fntdata"/><Relationship Id="rId54" Type="http://schemas.openxmlformats.org/officeDocument/2006/relationships/font" Target="fonts/font54.fntdata"/><Relationship Id="rId62" Type="http://schemas.openxmlformats.org/officeDocument/2006/relationships/font" Target="fonts/font62.fntdata"/><Relationship Id="rId70" Type="http://schemas.openxmlformats.org/officeDocument/2006/relationships/font" Target="fonts/font70.fntdata"/><Relationship Id="rId75" Type="http://schemas.openxmlformats.org/officeDocument/2006/relationships/font" Target="fonts/font75.fntdata"/><Relationship Id="rId83" Type="http://schemas.openxmlformats.org/officeDocument/2006/relationships/font" Target="fonts/font83.fntdata"/><Relationship Id="rId88" Type="http://schemas.openxmlformats.org/officeDocument/2006/relationships/font" Target="fonts/font88.fntdata"/><Relationship Id="rId91" Type="http://schemas.openxmlformats.org/officeDocument/2006/relationships/slide" Target="slides/slide2.xml"/><Relationship Id="rId96" Type="http://schemas.openxmlformats.org/officeDocument/2006/relationships/slide" Target="slides/slide7.xml"/><Relationship Id="rId1" Type="http://schemas.openxmlformats.org/officeDocument/2006/relationships/slideMaster" Target="slideMasters/slideMaster1.xml"/><Relationship Id="rId6" Type="http://schemas.openxmlformats.org/officeDocument/2006/relationships/font" Target="fonts/font6.fntdata"/><Relationship Id="rId15" Type="http://schemas.openxmlformats.org/officeDocument/2006/relationships/font" Target="fonts/font15.fntdata"/><Relationship Id="rId23" Type="http://schemas.openxmlformats.org/officeDocument/2006/relationships/font" Target="fonts/font23.fntdata"/><Relationship Id="rId28" Type="http://schemas.openxmlformats.org/officeDocument/2006/relationships/font" Target="fonts/font28.fntdata"/><Relationship Id="rId36" Type="http://schemas.openxmlformats.org/officeDocument/2006/relationships/font" Target="fonts/font36.fntdata"/><Relationship Id="rId49" Type="http://schemas.openxmlformats.org/officeDocument/2006/relationships/font" Target="fonts/font49.fntdata"/><Relationship Id="rId57" Type="http://schemas.openxmlformats.org/officeDocument/2006/relationships/font" Target="fonts/font57.fntdata"/><Relationship Id="rId106" Type="http://schemas.openxmlformats.org/officeDocument/2006/relationships/customXml" Target="../customXml/item2.xml"/><Relationship Id="rId10" Type="http://schemas.openxmlformats.org/officeDocument/2006/relationships/font" Target="fonts/font10.fntdata"/><Relationship Id="rId101" Type="http://schemas.openxmlformats.org/officeDocument/2006/relationships/slide" Target="slides/slide12.xml"/><Relationship Id="rId31" Type="http://schemas.openxmlformats.org/officeDocument/2006/relationships/font" Target="fonts/font31.fntdata"/><Relationship Id="rId44" Type="http://schemas.openxmlformats.org/officeDocument/2006/relationships/font" Target="fonts/font44.fntdata"/><Relationship Id="rId52" Type="http://schemas.openxmlformats.org/officeDocument/2006/relationships/font" Target="fonts/font52.fntdata"/><Relationship Id="rId60" Type="http://schemas.openxmlformats.org/officeDocument/2006/relationships/font" Target="fonts/font60.fntdata"/><Relationship Id="rId65" Type="http://schemas.openxmlformats.org/officeDocument/2006/relationships/font" Target="fonts/font65.fntdata"/><Relationship Id="rId73" Type="http://schemas.openxmlformats.org/officeDocument/2006/relationships/font" Target="fonts/font73.fntdata"/><Relationship Id="rId78" Type="http://schemas.openxmlformats.org/officeDocument/2006/relationships/font" Target="fonts/font78.fntdata"/><Relationship Id="rId81" Type="http://schemas.openxmlformats.org/officeDocument/2006/relationships/font" Target="fonts/font81.fntdata"/><Relationship Id="rId86" Type="http://schemas.openxmlformats.org/officeDocument/2006/relationships/font" Target="fonts/font86.fntdata"/><Relationship Id="rId94" Type="http://schemas.openxmlformats.org/officeDocument/2006/relationships/slide" Target="slides/slide5.xml"/><Relationship Id="rId99" Type="http://schemas.openxmlformats.org/officeDocument/2006/relationships/slide" Target="slides/slide10.xml"/><Relationship Id="rId4" Type="http://schemas.openxmlformats.org/officeDocument/2006/relationships/theme" Target="theme/theme1.xml"/><Relationship Id="rId9" Type="http://schemas.openxmlformats.org/officeDocument/2006/relationships/font" Target="fonts/font9.fntdata"/><Relationship Id="rId13" Type="http://schemas.openxmlformats.org/officeDocument/2006/relationships/font" Target="fonts/font13.fntdata"/><Relationship Id="rId18" Type="http://schemas.openxmlformats.org/officeDocument/2006/relationships/font" Target="fonts/font18.fntdata"/><Relationship Id="rId39" Type="http://schemas.openxmlformats.org/officeDocument/2006/relationships/font" Target="fonts/font39.fntdata"/><Relationship Id="rId104" Type="http://schemas.openxmlformats.org/officeDocument/2006/relationships/slide" Target="slides/slide15.xml"/><Relationship Id="rId34" Type="http://schemas.openxmlformats.org/officeDocument/2006/relationships/font" Target="fonts/font34.fntdata"/><Relationship Id="rId50" Type="http://schemas.openxmlformats.org/officeDocument/2006/relationships/font" Target="fonts/font50.fntdata"/><Relationship Id="rId55" Type="http://schemas.openxmlformats.org/officeDocument/2006/relationships/font" Target="fonts/font55.fntdata"/><Relationship Id="rId76" Type="http://schemas.openxmlformats.org/officeDocument/2006/relationships/font" Target="fonts/font76.fntdata"/><Relationship Id="rId97" Type="http://schemas.openxmlformats.org/officeDocument/2006/relationships/slide" Target="slides/slide8.xml"/><Relationship Id="rId7" Type="http://schemas.openxmlformats.org/officeDocument/2006/relationships/font" Target="fonts/font7.fntdata"/><Relationship Id="rId71" Type="http://schemas.openxmlformats.org/officeDocument/2006/relationships/font" Target="fonts/font71.fntdata"/><Relationship Id="rId92" Type="http://schemas.openxmlformats.org/officeDocument/2006/relationships/slide" Target="slides/slide3.xml"/><Relationship Id="rId2" Type="http://schemas.openxmlformats.org/officeDocument/2006/relationships/presProps" Target="presProps.xml"/><Relationship Id="rId29" Type="http://schemas.openxmlformats.org/officeDocument/2006/relationships/font" Target="fonts/font29.fntdata"/><Relationship Id="rId24" Type="http://schemas.openxmlformats.org/officeDocument/2006/relationships/font" Target="fonts/font24.fntdata"/><Relationship Id="rId40" Type="http://schemas.openxmlformats.org/officeDocument/2006/relationships/font" Target="fonts/font40.fntdata"/><Relationship Id="rId45" Type="http://schemas.openxmlformats.org/officeDocument/2006/relationships/font" Target="fonts/font45.fntdata"/><Relationship Id="rId66" Type="http://schemas.openxmlformats.org/officeDocument/2006/relationships/font" Target="fonts/font66.fntdata"/><Relationship Id="rId87" Type="http://schemas.openxmlformats.org/officeDocument/2006/relationships/font" Target="fonts/font87.fntdata"/><Relationship Id="rId61" Type="http://schemas.openxmlformats.org/officeDocument/2006/relationships/font" Target="fonts/font61.fntdata"/><Relationship Id="rId82" Type="http://schemas.openxmlformats.org/officeDocument/2006/relationships/font" Target="fonts/font82.fntdata"/><Relationship Id="rId19" Type="http://schemas.openxmlformats.org/officeDocument/2006/relationships/font" Target="fonts/font19.fntdata"/><Relationship Id="rId100" Type="http://schemas.openxmlformats.org/officeDocument/2006/relationships/slide" Target="slides/slide11.xml"/><Relationship Id="rId14" Type="http://schemas.openxmlformats.org/officeDocument/2006/relationships/font" Target="fonts/font14.fntdata"/><Relationship Id="rId30" Type="http://schemas.openxmlformats.org/officeDocument/2006/relationships/font" Target="fonts/font30.fntdata"/><Relationship Id="rId35" Type="http://schemas.openxmlformats.org/officeDocument/2006/relationships/font" Target="fonts/font35.fntdata"/><Relationship Id="rId56" Type="http://schemas.openxmlformats.org/officeDocument/2006/relationships/font" Target="fonts/font56.fntdata"/><Relationship Id="rId77" Type="http://schemas.openxmlformats.org/officeDocument/2006/relationships/font" Target="fonts/font77.fntdata"/><Relationship Id="rId105" Type="http://schemas.openxmlformats.org/officeDocument/2006/relationships/customXml" Target="../customXml/item1.xml"/><Relationship Id="rId51" Type="http://schemas.openxmlformats.org/officeDocument/2006/relationships/font" Target="fonts/font51.fntdata"/><Relationship Id="rId72" Type="http://schemas.openxmlformats.org/officeDocument/2006/relationships/font" Target="fonts/font72.fntdata"/><Relationship Id="rId8" Type="http://schemas.openxmlformats.org/officeDocument/2006/relationships/font" Target="fonts/font8.fntdata"/><Relationship Id="rId93" Type="http://schemas.openxmlformats.org/officeDocument/2006/relationships/slide" Target="slides/slide4.xml"/><Relationship Id="rId98" Type="http://schemas.openxmlformats.org/officeDocument/2006/relationships/slide" Target="slides/slide9.xml"/><Relationship Id="rId3" Type="http://schemas.openxmlformats.org/officeDocument/2006/relationships/viewProps" Target="viewProps.xml"/><Relationship Id="rId25" Type="http://schemas.openxmlformats.org/officeDocument/2006/relationships/font" Target="fonts/font25.fntdata"/><Relationship Id="rId46" Type="http://schemas.openxmlformats.org/officeDocument/2006/relationships/font" Target="fonts/font46.fntdata"/><Relationship Id="rId67" Type="http://schemas.openxmlformats.org/officeDocument/2006/relationships/font" Target="fonts/font67.fntdata"/></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png" Type="http://schemas.openxmlformats.org/officeDocument/2006/relationships/image"/><Relationship Id="rId11" Target="../media/image87.svg" Type="http://schemas.openxmlformats.org/officeDocument/2006/relationships/image"/><Relationship Id="rId12" Target="../media/image88.png" Type="http://schemas.openxmlformats.org/officeDocument/2006/relationships/image"/><Relationship Id="rId13" Target="../media/image89.svg" Type="http://schemas.openxmlformats.org/officeDocument/2006/relationships/image"/><Relationship Id="rId14" Target="../media/image90.png" Type="http://schemas.openxmlformats.org/officeDocument/2006/relationships/image"/><Relationship Id="rId15" Target="../media/image91.svg" Type="http://schemas.openxmlformats.org/officeDocument/2006/relationships/image"/><Relationship Id="rId16" Target="../media/image92.png" Type="http://schemas.openxmlformats.org/officeDocument/2006/relationships/image"/><Relationship Id="rId17" Target="../media/image93.svg" Type="http://schemas.openxmlformats.org/officeDocument/2006/relationships/image"/><Relationship Id="rId18" Target="../media/image94.png" Type="http://schemas.openxmlformats.org/officeDocument/2006/relationships/image"/><Relationship Id="rId19" Target="../media/image95.svg" Type="http://schemas.openxmlformats.org/officeDocument/2006/relationships/image"/><Relationship Id="rId2" Target="../media/image78.png" Type="http://schemas.openxmlformats.org/officeDocument/2006/relationships/image"/><Relationship Id="rId20" Target="../media/image96.png" Type="http://schemas.openxmlformats.org/officeDocument/2006/relationships/image"/><Relationship Id="rId21" Target="../media/image97.svg" Type="http://schemas.openxmlformats.org/officeDocument/2006/relationships/image"/><Relationship Id="rId22" Target="../media/image98.png" Type="http://schemas.openxmlformats.org/officeDocument/2006/relationships/image"/><Relationship Id="rId23" Target="../media/image99.svg" Type="http://schemas.openxmlformats.org/officeDocument/2006/relationships/image"/><Relationship Id="rId24" Target="../media/image100.png" Type="http://schemas.openxmlformats.org/officeDocument/2006/relationships/image"/><Relationship Id="rId25" Target="../media/image101.png" Type="http://schemas.openxmlformats.org/officeDocument/2006/relationships/image"/><Relationship Id="rId26" Target="../media/image102.svg" Type="http://schemas.openxmlformats.org/officeDocument/2006/relationships/image"/><Relationship Id="rId27" Target="../media/image41.png" Type="http://schemas.openxmlformats.org/officeDocument/2006/relationships/image"/><Relationship Id="rId28" Target="../media/image42.svg" Type="http://schemas.openxmlformats.org/officeDocument/2006/relationships/image"/><Relationship Id="rId29" Target="../media/image103.png" Type="http://schemas.openxmlformats.org/officeDocument/2006/relationships/image"/><Relationship Id="rId3" Target="../media/image79.svg" Type="http://schemas.openxmlformats.org/officeDocument/2006/relationships/image"/><Relationship Id="rId30" Target="../media/image104.svg" Type="http://schemas.openxmlformats.org/officeDocument/2006/relationships/image"/><Relationship Id="rId31" Target="../media/image105.png" Type="http://schemas.openxmlformats.org/officeDocument/2006/relationships/image"/><Relationship Id="rId32" Target="../media/image106.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 Id="rId8" Target="../media/image84.png" Type="http://schemas.openxmlformats.org/officeDocument/2006/relationships/image"/><Relationship Id="rId9" Target="../media/image8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3.png" Type="http://schemas.openxmlformats.org/officeDocument/2006/relationships/image"/><Relationship Id="rId11" Target="../media/image114.svg" Type="http://schemas.openxmlformats.org/officeDocument/2006/relationships/image"/><Relationship Id="rId12" Target="../media/image5.png" Type="http://schemas.openxmlformats.org/officeDocument/2006/relationships/image"/><Relationship Id="rId13" Target="../media/image6.svg" Type="http://schemas.openxmlformats.org/officeDocument/2006/relationships/image"/><Relationship Id="rId14" Target="../media/image115.png" Type="http://schemas.openxmlformats.org/officeDocument/2006/relationships/image"/><Relationship Id="rId15" Target="../media/image116.svg" Type="http://schemas.openxmlformats.org/officeDocument/2006/relationships/image"/><Relationship Id="rId16" Target="../media/image105.png" Type="http://schemas.openxmlformats.org/officeDocument/2006/relationships/image"/><Relationship Id="rId17" Target="../media/image106.svg" Type="http://schemas.openxmlformats.org/officeDocument/2006/relationships/image"/><Relationship Id="rId2" Target="../media/image107.png" Type="http://schemas.openxmlformats.org/officeDocument/2006/relationships/image"/><Relationship Id="rId3" Target="../media/image108.svg" Type="http://schemas.openxmlformats.org/officeDocument/2006/relationships/image"/><Relationship Id="rId4" Target="../media/image109.png" Type="http://schemas.openxmlformats.org/officeDocument/2006/relationships/image"/><Relationship Id="rId5" Target="../media/image110.svg" Type="http://schemas.openxmlformats.org/officeDocument/2006/relationships/image"/><Relationship Id="rId6" Target="../media/image111.png" Type="http://schemas.openxmlformats.org/officeDocument/2006/relationships/image"/><Relationship Id="rId7" Target="../media/image112.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3.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35.png" Type="http://schemas.openxmlformats.org/officeDocument/2006/relationships/image"/><Relationship Id="rId14" Target="../media/image36.svg" Type="http://schemas.openxmlformats.org/officeDocument/2006/relationships/image"/><Relationship Id="rId15" Target="../media/image37.png" Type="http://schemas.openxmlformats.org/officeDocument/2006/relationships/image"/><Relationship Id="rId16" Target="../media/image38.svg" Type="http://schemas.openxmlformats.org/officeDocument/2006/relationships/image"/><Relationship Id="rId17" Target="../media/image39.png" Type="http://schemas.openxmlformats.org/officeDocument/2006/relationships/image"/><Relationship Id="rId18" Target="../media/image40.svg" Type="http://schemas.openxmlformats.org/officeDocument/2006/relationships/image"/><Relationship Id="rId19" Target="../media/image41.png" Type="http://schemas.openxmlformats.org/officeDocument/2006/relationships/image"/><Relationship Id="rId2" Target="../media/image24.png" Type="http://schemas.openxmlformats.org/officeDocument/2006/relationships/image"/><Relationship Id="rId20" Target="../media/image42.svg" Type="http://schemas.openxmlformats.org/officeDocument/2006/relationships/image"/><Relationship Id="rId21" Target="../media/image43.png" Type="http://schemas.openxmlformats.org/officeDocument/2006/relationships/image"/><Relationship Id="rId22" Target="../media/image44.sv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jpeg" Type="http://schemas.openxmlformats.org/officeDocument/2006/relationships/image"/><Relationship Id="rId11" Target="../media/image54.png" Type="http://schemas.openxmlformats.org/officeDocument/2006/relationships/image"/><Relationship Id="rId12" Target="../media/image55.svg" Type="http://schemas.openxmlformats.org/officeDocument/2006/relationships/image"/><Relationship Id="rId13" Target="../media/image56.png" Type="http://schemas.openxmlformats.org/officeDocument/2006/relationships/image"/><Relationship Id="rId14" Target="../media/image57.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jpeg" Type="http://schemas.openxmlformats.org/officeDocument/2006/relationships/image"/><Relationship Id="rId9" Target="../media/image5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sv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CF9F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758624" y="-477339"/>
            <a:ext cx="3142565" cy="3012078"/>
          </a:xfrm>
          <a:custGeom>
            <a:avLst/>
            <a:gdLst/>
            <a:ahLst/>
            <a:cxnLst/>
            <a:rect r="r" b="b" t="t" l="l"/>
            <a:pathLst>
              <a:path h="3012078" w="3142565">
                <a:moveTo>
                  <a:pt x="0" y="0"/>
                </a:moveTo>
                <a:lnTo>
                  <a:pt x="3142565" y="0"/>
                </a:lnTo>
                <a:lnTo>
                  <a:pt x="3142565" y="3012078"/>
                </a:lnTo>
                <a:lnTo>
                  <a:pt x="0" y="30120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43774" y="0"/>
            <a:ext cx="2172801" cy="2191251"/>
          </a:xfrm>
          <a:custGeom>
            <a:avLst/>
            <a:gdLst/>
            <a:ahLst/>
            <a:cxnLst/>
            <a:rect r="r" b="b" t="t" l="l"/>
            <a:pathLst>
              <a:path h="2191251" w="2172801">
                <a:moveTo>
                  <a:pt x="0" y="0"/>
                </a:moveTo>
                <a:lnTo>
                  <a:pt x="2172801" y="0"/>
                </a:lnTo>
                <a:lnTo>
                  <a:pt x="2172801" y="2191251"/>
                </a:lnTo>
                <a:lnTo>
                  <a:pt x="0" y="21912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470145" y="274829"/>
            <a:ext cx="7767349" cy="669925"/>
          </a:xfrm>
          <a:prstGeom prst="rect">
            <a:avLst/>
          </a:prstGeom>
        </p:spPr>
        <p:txBody>
          <a:bodyPr anchor="t" rtlCol="false" tIns="0" lIns="0" bIns="0" rIns="0">
            <a:spAutoFit/>
          </a:bodyPr>
          <a:lstStyle/>
          <a:p>
            <a:pPr algn="ctr">
              <a:lnSpc>
                <a:spcPts val="5599"/>
              </a:lnSpc>
            </a:pPr>
            <a:r>
              <a:rPr lang="en-US" sz="3999">
                <a:solidFill>
                  <a:srgbClr val="585B03"/>
                </a:solidFill>
                <a:latin typeface="Lemonada Semi-Bold"/>
              </a:rPr>
              <a:t>Fictitious Procurement - 1</a:t>
            </a:r>
          </a:p>
        </p:txBody>
      </p:sp>
      <p:grpSp>
        <p:nvGrpSpPr>
          <p:cNvPr name="Group 5" id="5"/>
          <p:cNvGrpSpPr/>
          <p:nvPr/>
        </p:nvGrpSpPr>
        <p:grpSpPr>
          <a:xfrm rot="0">
            <a:off x="515085" y="1431109"/>
            <a:ext cx="3519563" cy="1220443"/>
            <a:chOff x="0" y="0"/>
            <a:chExt cx="1226144" cy="425178"/>
          </a:xfrm>
        </p:grpSpPr>
        <p:sp>
          <p:nvSpPr>
            <p:cNvPr name="Freeform 6" id="6"/>
            <p:cNvSpPr/>
            <p:nvPr/>
          </p:nvSpPr>
          <p:spPr>
            <a:xfrm flipH="false" flipV="false" rot="0">
              <a:off x="92710" y="106680"/>
              <a:ext cx="1122004" cy="305798"/>
            </a:xfrm>
            <a:custGeom>
              <a:avLst/>
              <a:gdLst/>
              <a:ahLst/>
              <a:cxnLst/>
              <a:rect r="r" b="b" t="t" l="l"/>
              <a:pathLst>
                <a:path h="305798" w="1122004">
                  <a:moveTo>
                    <a:pt x="1095334" y="116568"/>
                  </a:moveTo>
                  <a:cubicBezTo>
                    <a:pt x="1095334" y="204198"/>
                    <a:pt x="1019134" y="275318"/>
                    <a:pt x="937854" y="275318"/>
                  </a:cubicBezTo>
                  <a:lnTo>
                    <a:pt x="66040" y="275318"/>
                  </a:lnTo>
                  <a:cubicBezTo>
                    <a:pt x="43180" y="275318"/>
                    <a:pt x="20320" y="270238"/>
                    <a:pt x="0" y="261348"/>
                  </a:cubicBezTo>
                  <a:cubicBezTo>
                    <a:pt x="26670" y="289288"/>
                    <a:pt x="63500" y="305798"/>
                    <a:pt x="101278" y="305798"/>
                  </a:cubicBezTo>
                  <a:lnTo>
                    <a:pt x="975954" y="305798"/>
                  </a:lnTo>
                  <a:cubicBezTo>
                    <a:pt x="1055964" y="305798"/>
                    <a:pt x="1122004" y="239758"/>
                    <a:pt x="1122004" y="159748"/>
                  </a:cubicBezTo>
                  <a:lnTo>
                    <a:pt x="1122004" y="95250"/>
                  </a:lnTo>
                  <a:cubicBezTo>
                    <a:pt x="1122004" y="58420"/>
                    <a:pt x="1108034" y="25400"/>
                    <a:pt x="1086444" y="0"/>
                  </a:cubicBezTo>
                  <a:cubicBezTo>
                    <a:pt x="1092794" y="16510"/>
                    <a:pt x="1095334" y="34290"/>
                    <a:pt x="1095334" y="52070"/>
                  </a:cubicBezTo>
                  <a:lnTo>
                    <a:pt x="1095334" y="116568"/>
                  </a:lnTo>
                  <a:close/>
                </a:path>
              </a:pathLst>
            </a:custGeom>
            <a:solidFill>
              <a:srgbClr val="76783E"/>
            </a:solidFill>
          </p:spPr>
        </p:sp>
        <p:sp>
          <p:nvSpPr>
            <p:cNvPr name="Freeform 7" id="7"/>
            <p:cNvSpPr/>
            <p:nvPr/>
          </p:nvSpPr>
          <p:spPr>
            <a:xfrm flipH="false" flipV="false" rot="0">
              <a:off x="12700" y="12700"/>
              <a:ext cx="1161374" cy="356598"/>
            </a:xfrm>
            <a:custGeom>
              <a:avLst/>
              <a:gdLst/>
              <a:ahLst/>
              <a:cxnLst/>
              <a:rect r="r" b="b" t="t" l="l"/>
              <a:pathLst>
                <a:path h="356598" w="1161374">
                  <a:moveTo>
                    <a:pt x="146050" y="356598"/>
                  </a:moveTo>
                  <a:lnTo>
                    <a:pt x="1015324" y="356598"/>
                  </a:lnTo>
                  <a:cubicBezTo>
                    <a:pt x="1095334" y="356598"/>
                    <a:pt x="1161374" y="290558"/>
                    <a:pt x="1161374" y="210548"/>
                  </a:cubicBezTo>
                  <a:lnTo>
                    <a:pt x="1161374" y="146050"/>
                  </a:lnTo>
                  <a:cubicBezTo>
                    <a:pt x="1161374" y="66040"/>
                    <a:pt x="1095334" y="0"/>
                    <a:pt x="1015324" y="0"/>
                  </a:cubicBezTo>
                  <a:lnTo>
                    <a:pt x="146050" y="0"/>
                  </a:lnTo>
                  <a:cubicBezTo>
                    <a:pt x="66040" y="0"/>
                    <a:pt x="0" y="66040"/>
                    <a:pt x="0" y="146050"/>
                  </a:cubicBezTo>
                  <a:lnTo>
                    <a:pt x="0" y="210548"/>
                  </a:lnTo>
                  <a:cubicBezTo>
                    <a:pt x="0" y="291828"/>
                    <a:pt x="66040" y="356598"/>
                    <a:pt x="146050" y="356598"/>
                  </a:cubicBezTo>
                  <a:close/>
                </a:path>
              </a:pathLst>
            </a:custGeom>
            <a:solidFill>
              <a:srgbClr val="DDD9B7"/>
            </a:solidFill>
          </p:spPr>
        </p:sp>
        <p:sp>
          <p:nvSpPr>
            <p:cNvPr name="Freeform 8" id="8"/>
            <p:cNvSpPr/>
            <p:nvPr/>
          </p:nvSpPr>
          <p:spPr>
            <a:xfrm flipH="false" flipV="false" rot="0">
              <a:off x="0" y="0"/>
              <a:ext cx="1226144" cy="425178"/>
            </a:xfrm>
            <a:custGeom>
              <a:avLst/>
              <a:gdLst/>
              <a:ahLst/>
              <a:cxnLst/>
              <a:rect r="r" b="b" t="t" l="l"/>
              <a:pathLst>
                <a:path h="425178" w="1226144">
                  <a:moveTo>
                    <a:pt x="1162644" y="74930"/>
                  </a:moveTo>
                  <a:cubicBezTo>
                    <a:pt x="1134704" y="30480"/>
                    <a:pt x="1085174" y="0"/>
                    <a:pt x="1028024" y="0"/>
                  </a:cubicBezTo>
                  <a:lnTo>
                    <a:pt x="158750" y="0"/>
                  </a:lnTo>
                  <a:cubicBezTo>
                    <a:pt x="71120" y="0"/>
                    <a:pt x="0" y="71120"/>
                    <a:pt x="0" y="158750"/>
                  </a:cubicBezTo>
                  <a:lnTo>
                    <a:pt x="0" y="223248"/>
                  </a:lnTo>
                  <a:cubicBezTo>
                    <a:pt x="0" y="275318"/>
                    <a:pt x="25400" y="321038"/>
                    <a:pt x="63500" y="350248"/>
                  </a:cubicBezTo>
                  <a:cubicBezTo>
                    <a:pt x="91440" y="394698"/>
                    <a:pt x="140970" y="425178"/>
                    <a:pt x="194812" y="425178"/>
                  </a:cubicBezTo>
                  <a:lnTo>
                    <a:pt x="1067394" y="425178"/>
                  </a:lnTo>
                  <a:cubicBezTo>
                    <a:pt x="1155024" y="425178"/>
                    <a:pt x="1226144" y="354058"/>
                    <a:pt x="1226144" y="266428"/>
                  </a:cubicBezTo>
                  <a:lnTo>
                    <a:pt x="1226144" y="201930"/>
                  </a:lnTo>
                  <a:cubicBezTo>
                    <a:pt x="1226144" y="149860"/>
                    <a:pt x="1200744" y="104140"/>
                    <a:pt x="1162644" y="74930"/>
                  </a:cubicBezTo>
                  <a:close/>
                  <a:moveTo>
                    <a:pt x="12700" y="223248"/>
                  </a:moveTo>
                  <a:lnTo>
                    <a:pt x="12700" y="158750"/>
                  </a:lnTo>
                  <a:cubicBezTo>
                    <a:pt x="12700" y="78740"/>
                    <a:pt x="78740" y="12700"/>
                    <a:pt x="158750" y="12700"/>
                  </a:cubicBezTo>
                  <a:lnTo>
                    <a:pt x="1028024" y="12700"/>
                  </a:lnTo>
                  <a:cubicBezTo>
                    <a:pt x="1108034" y="12700"/>
                    <a:pt x="1174074" y="78740"/>
                    <a:pt x="1174074" y="158750"/>
                  </a:cubicBezTo>
                  <a:lnTo>
                    <a:pt x="1174074" y="223248"/>
                  </a:lnTo>
                  <a:cubicBezTo>
                    <a:pt x="1174074" y="303258"/>
                    <a:pt x="1108034" y="369298"/>
                    <a:pt x="1028024" y="369298"/>
                  </a:cubicBezTo>
                  <a:lnTo>
                    <a:pt x="158750" y="369298"/>
                  </a:lnTo>
                  <a:cubicBezTo>
                    <a:pt x="78740" y="369298"/>
                    <a:pt x="12700" y="304528"/>
                    <a:pt x="12700" y="223248"/>
                  </a:cubicBezTo>
                  <a:close/>
                  <a:moveTo>
                    <a:pt x="1214714" y="266428"/>
                  </a:moveTo>
                  <a:cubicBezTo>
                    <a:pt x="1214714" y="346438"/>
                    <a:pt x="1147404" y="412478"/>
                    <a:pt x="1067394" y="412478"/>
                  </a:cubicBezTo>
                  <a:lnTo>
                    <a:pt x="194812" y="412478"/>
                  </a:lnTo>
                  <a:cubicBezTo>
                    <a:pt x="157480" y="412478"/>
                    <a:pt x="120650" y="395967"/>
                    <a:pt x="93980" y="368028"/>
                  </a:cubicBezTo>
                  <a:cubicBezTo>
                    <a:pt x="114300" y="376917"/>
                    <a:pt x="135890" y="381998"/>
                    <a:pt x="160020" y="381998"/>
                  </a:cubicBezTo>
                  <a:lnTo>
                    <a:pt x="1029294" y="381998"/>
                  </a:lnTo>
                  <a:cubicBezTo>
                    <a:pt x="1116924" y="381998"/>
                    <a:pt x="1188044" y="310878"/>
                    <a:pt x="1188044" y="223248"/>
                  </a:cubicBezTo>
                  <a:lnTo>
                    <a:pt x="1188044" y="158750"/>
                  </a:lnTo>
                  <a:cubicBezTo>
                    <a:pt x="1188044" y="140970"/>
                    <a:pt x="1184234" y="123190"/>
                    <a:pt x="1179154" y="106680"/>
                  </a:cubicBezTo>
                  <a:cubicBezTo>
                    <a:pt x="1200744" y="132080"/>
                    <a:pt x="1214714" y="165100"/>
                    <a:pt x="1214714" y="201930"/>
                  </a:cubicBezTo>
                  <a:lnTo>
                    <a:pt x="1214714" y="266428"/>
                  </a:lnTo>
                  <a:close/>
                </a:path>
              </a:pathLst>
            </a:custGeom>
            <a:solidFill>
              <a:srgbClr val="96A12F"/>
            </a:solidFill>
          </p:spPr>
        </p:sp>
      </p:grpSp>
      <p:sp>
        <p:nvSpPr>
          <p:cNvPr name="TextBox 9" id="9"/>
          <p:cNvSpPr txBox="true"/>
          <p:nvPr/>
        </p:nvSpPr>
        <p:spPr>
          <a:xfrm rot="0">
            <a:off x="837265" y="1478101"/>
            <a:ext cx="2875202" cy="847725"/>
          </a:xfrm>
          <a:prstGeom prst="rect">
            <a:avLst/>
          </a:prstGeom>
        </p:spPr>
        <p:txBody>
          <a:bodyPr anchor="t" rtlCol="false" tIns="0" lIns="0" bIns="0" rIns="0">
            <a:spAutoFit/>
          </a:bodyPr>
          <a:lstStyle/>
          <a:p>
            <a:pPr algn="just">
              <a:lnSpc>
                <a:spcPts val="3599"/>
              </a:lnSpc>
            </a:pPr>
            <a:r>
              <a:rPr lang="en-US" sz="1999">
                <a:solidFill>
                  <a:srgbClr val="585B03"/>
                </a:solidFill>
                <a:latin typeface="Opun Medium"/>
              </a:rPr>
              <a:t>Head of Division, Head of Project in SOE</a:t>
            </a:r>
          </a:p>
        </p:txBody>
      </p:sp>
      <p:sp>
        <p:nvSpPr>
          <p:cNvPr name="Freeform 10" id="10"/>
          <p:cNvSpPr/>
          <p:nvPr/>
        </p:nvSpPr>
        <p:spPr>
          <a:xfrm flipH="false" flipV="false" rot="0">
            <a:off x="4034648" y="1881016"/>
            <a:ext cx="612016" cy="436062"/>
          </a:xfrm>
          <a:custGeom>
            <a:avLst/>
            <a:gdLst/>
            <a:ahLst/>
            <a:cxnLst/>
            <a:rect r="r" b="b" t="t" l="l"/>
            <a:pathLst>
              <a:path h="436062" w="612016">
                <a:moveTo>
                  <a:pt x="0" y="0"/>
                </a:moveTo>
                <a:lnTo>
                  <a:pt x="612017" y="0"/>
                </a:lnTo>
                <a:lnTo>
                  <a:pt x="612017" y="436062"/>
                </a:lnTo>
                <a:lnTo>
                  <a:pt x="0" y="436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4684765" y="1394197"/>
            <a:ext cx="3816781" cy="1333500"/>
          </a:xfrm>
          <a:prstGeom prst="rect">
            <a:avLst/>
          </a:prstGeom>
        </p:spPr>
        <p:txBody>
          <a:bodyPr anchor="t" rtlCol="false" tIns="0" lIns="0" bIns="0" rIns="0">
            <a:spAutoFit/>
          </a:bodyPr>
          <a:lstStyle/>
          <a:p>
            <a:pPr algn="just">
              <a:lnSpc>
                <a:spcPts val="3600"/>
              </a:lnSpc>
            </a:pPr>
            <a:r>
              <a:rPr lang="en-US" sz="2000">
                <a:solidFill>
                  <a:srgbClr val="585B03"/>
                </a:solidFill>
                <a:latin typeface="Opun Medium"/>
              </a:rPr>
              <a:t>They agreed to raise funds through infrastructure activities by creating subcontractor jobs (fictional)</a:t>
            </a:r>
          </a:p>
        </p:txBody>
      </p:sp>
      <p:grpSp>
        <p:nvGrpSpPr>
          <p:cNvPr name="Group 12" id="12"/>
          <p:cNvGrpSpPr/>
          <p:nvPr/>
        </p:nvGrpSpPr>
        <p:grpSpPr>
          <a:xfrm rot="0">
            <a:off x="495303" y="4329857"/>
            <a:ext cx="3466854" cy="1202166"/>
            <a:chOff x="0" y="0"/>
            <a:chExt cx="1226144" cy="425178"/>
          </a:xfrm>
        </p:grpSpPr>
        <p:sp>
          <p:nvSpPr>
            <p:cNvPr name="Freeform 13" id="13"/>
            <p:cNvSpPr/>
            <p:nvPr/>
          </p:nvSpPr>
          <p:spPr>
            <a:xfrm flipH="false" flipV="false" rot="0">
              <a:off x="92710" y="106680"/>
              <a:ext cx="1122004" cy="305798"/>
            </a:xfrm>
            <a:custGeom>
              <a:avLst/>
              <a:gdLst/>
              <a:ahLst/>
              <a:cxnLst/>
              <a:rect r="r" b="b" t="t" l="l"/>
              <a:pathLst>
                <a:path h="305798" w="1122004">
                  <a:moveTo>
                    <a:pt x="1095334" y="116568"/>
                  </a:moveTo>
                  <a:cubicBezTo>
                    <a:pt x="1095334" y="204198"/>
                    <a:pt x="1019134" y="275318"/>
                    <a:pt x="937854" y="275318"/>
                  </a:cubicBezTo>
                  <a:lnTo>
                    <a:pt x="66040" y="275318"/>
                  </a:lnTo>
                  <a:cubicBezTo>
                    <a:pt x="43180" y="275318"/>
                    <a:pt x="20320" y="270238"/>
                    <a:pt x="0" y="261348"/>
                  </a:cubicBezTo>
                  <a:cubicBezTo>
                    <a:pt x="26670" y="289288"/>
                    <a:pt x="63500" y="305798"/>
                    <a:pt x="101278" y="305798"/>
                  </a:cubicBezTo>
                  <a:lnTo>
                    <a:pt x="975954" y="305798"/>
                  </a:lnTo>
                  <a:cubicBezTo>
                    <a:pt x="1055964" y="305798"/>
                    <a:pt x="1122004" y="239758"/>
                    <a:pt x="1122004" y="159748"/>
                  </a:cubicBezTo>
                  <a:lnTo>
                    <a:pt x="1122004" y="95250"/>
                  </a:lnTo>
                  <a:cubicBezTo>
                    <a:pt x="1122004" y="58420"/>
                    <a:pt x="1108034" y="25400"/>
                    <a:pt x="1086444" y="0"/>
                  </a:cubicBezTo>
                  <a:cubicBezTo>
                    <a:pt x="1092794" y="16510"/>
                    <a:pt x="1095334" y="34290"/>
                    <a:pt x="1095334" y="52070"/>
                  </a:cubicBezTo>
                  <a:lnTo>
                    <a:pt x="1095334" y="116568"/>
                  </a:lnTo>
                  <a:close/>
                </a:path>
              </a:pathLst>
            </a:custGeom>
            <a:solidFill>
              <a:srgbClr val="76783E"/>
            </a:solidFill>
          </p:spPr>
        </p:sp>
        <p:sp>
          <p:nvSpPr>
            <p:cNvPr name="Freeform 14" id="14"/>
            <p:cNvSpPr/>
            <p:nvPr/>
          </p:nvSpPr>
          <p:spPr>
            <a:xfrm flipH="false" flipV="false" rot="0">
              <a:off x="12700" y="12700"/>
              <a:ext cx="1161374" cy="356598"/>
            </a:xfrm>
            <a:custGeom>
              <a:avLst/>
              <a:gdLst/>
              <a:ahLst/>
              <a:cxnLst/>
              <a:rect r="r" b="b" t="t" l="l"/>
              <a:pathLst>
                <a:path h="356598" w="1161374">
                  <a:moveTo>
                    <a:pt x="146050" y="356598"/>
                  </a:moveTo>
                  <a:lnTo>
                    <a:pt x="1015324" y="356598"/>
                  </a:lnTo>
                  <a:cubicBezTo>
                    <a:pt x="1095334" y="356598"/>
                    <a:pt x="1161374" y="290558"/>
                    <a:pt x="1161374" y="210548"/>
                  </a:cubicBezTo>
                  <a:lnTo>
                    <a:pt x="1161374" y="146050"/>
                  </a:lnTo>
                  <a:cubicBezTo>
                    <a:pt x="1161374" y="66040"/>
                    <a:pt x="1095334" y="0"/>
                    <a:pt x="1015324" y="0"/>
                  </a:cubicBezTo>
                  <a:lnTo>
                    <a:pt x="146050" y="0"/>
                  </a:lnTo>
                  <a:cubicBezTo>
                    <a:pt x="66040" y="0"/>
                    <a:pt x="0" y="66040"/>
                    <a:pt x="0" y="146050"/>
                  </a:cubicBezTo>
                  <a:lnTo>
                    <a:pt x="0" y="210548"/>
                  </a:lnTo>
                  <a:cubicBezTo>
                    <a:pt x="0" y="291828"/>
                    <a:pt x="66040" y="356598"/>
                    <a:pt x="146050" y="356598"/>
                  </a:cubicBezTo>
                  <a:close/>
                </a:path>
              </a:pathLst>
            </a:custGeom>
            <a:solidFill>
              <a:srgbClr val="DDD9B7"/>
            </a:solidFill>
          </p:spPr>
        </p:sp>
        <p:sp>
          <p:nvSpPr>
            <p:cNvPr name="Freeform 15" id="15"/>
            <p:cNvSpPr/>
            <p:nvPr/>
          </p:nvSpPr>
          <p:spPr>
            <a:xfrm flipH="false" flipV="false" rot="0">
              <a:off x="0" y="0"/>
              <a:ext cx="1226144" cy="425178"/>
            </a:xfrm>
            <a:custGeom>
              <a:avLst/>
              <a:gdLst/>
              <a:ahLst/>
              <a:cxnLst/>
              <a:rect r="r" b="b" t="t" l="l"/>
              <a:pathLst>
                <a:path h="425178" w="1226144">
                  <a:moveTo>
                    <a:pt x="1162644" y="74930"/>
                  </a:moveTo>
                  <a:cubicBezTo>
                    <a:pt x="1134704" y="30480"/>
                    <a:pt x="1085174" y="0"/>
                    <a:pt x="1028024" y="0"/>
                  </a:cubicBezTo>
                  <a:lnTo>
                    <a:pt x="158750" y="0"/>
                  </a:lnTo>
                  <a:cubicBezTo>
                    <a:pt x="71120" y="0"/>
                    <a:pt x="0" y="71120"/>
                    <a:pt x="0" y="158750"/>
                  </a:cubicBezTo>
                  <a:lnTo>
                    <a:pt x="0" y="223248"/>
                  </a:lnTo>
                  <a:cubicBezTo>
                    <a:pt x="0" y="275318"/>
                    <a:pt x="25400" y="321038"/>
                    <a:pt x="63500" y="350248"/>
                  </a:cubicBezTo>
                  <a:cubicBezTo>
                    <a:pt x="91440" y="394698"/>
                    <a:pt x="140970" y="425178"/>
                    <a:pt x="194812" y="425178"/>
                  </a:cubicBezTo>
                  <a:lnTo>
                    <a:pt x="1067394" y="425178"/>
                  </a:lnTo>
                  <a:cubicBezTo>
                    <a:pt x="1155024" y="425178"/>
                    <a:pt x="1226144" y="354058"/>
                    <a:pt x="1226144" y="266428"/>
                  </a:cubicBezTo>
                  <a:lnTo>
                    <a:pt x="1226144" y="201930"/>
                  </a:lnTo>
                  <a:cubicBezTo>
                    <a:pt x="1226144" y="149860"/>
                    <a:pt x="1200744" y="104140"/>
                    <a:pt x="1162644" y="74930"/>
                  </a:cubicBezTo>
                  <a:close/>
                  <a:moveTo>
                    <a:pt x="12700" y="223248"/>
                  </a:moveTo>
                  <a:lnTo>
                    <a:pt x="12700" y="158750"/>
                  </a:lnTo>
                  <a:cubicBezTo>
                    <a:pt x="12700" y="78740"/>
                    <a:pt x="78740" y="12700"/>
                    <a:pt x="158750" y="12700"/>
                  </a:cubicBezTo>
                  <a:lnTo>
                    <a:pt x="1028024" y="12700"/>
                  </a:lnTo>
                  <a:cubicBezTo>
                    <a:pt x="1108034" y="12700"/>
                    <a:pt x="1174074" y="78740"/>
                    <a:pt x="1174074" y="158750"/>
                  </a:cubicBezTo>
                  <a:lnTo>
                    <a:pt x="1174074" y="223248"/>
                  </a:lnTo>
                  <a:cubicBezTo>
                    <a:pt x="1174074" y="303258"/>
                    <a:pt x="1108034" y="369298"/>
                    <a:pt x="1028024" y="369298"/>
                  </a:cubicBezTo>
                  <a:lnTo>
                    <a:pt x="158750" y="369298"/>
                  </a:lnTo>
                  <a:cubicBezTo>
                    <a:pt x="78740" y="369298"/>
                    <a:pt x="12700" y="304528"/>
                    <a:pt x="12700" y="223248"/>
                  </a:cubicBezTo>
                  <a:close/>
                  <a:moveTo>
                    <a:pt x="1214714" y="266428"/>
                  </a:moveTo>
                  <a:cubicBezTo>
                    <a:pt x="1214714" y="346438"/>
                    <a:pt x="1147404" y="412478"/>
                    <a:pt x="1067394" y="412478"/>
                  </a:cubicBezTo>
                  <a:lnTo>
                    <a:pt x="194812" y="412478"/>
                  </a:lnTo>
                  <a:cubicBezTo>
                    <a:pt x="157480" y="412478"/>
                    <a:pt x="120650" y="395967"/>
                    <a:pt x="93980" y="368028"/>
                  </a:cubicBezTo>
                  <a:cubicBezTo>
                    <a:pt x="114300" y="376917"/>
                    <a:pt x="135890" y="381998"/>
                    <a:pt x="160020" y="381998"/>
                  </a:cubicBezTo>
                  <a:lnTo>
                    <a:pt x="1029294" y="381998"/>
                  </a:lnTo>
                  <a:cubicBezTo>
                    <a:pt x="1116924" y="381998"/>
                    <a:pt x="1188044" y="310878"/>
                    <a:pt x="1188044" y="223248"/>
                  </a:cubicBezTo>
                  <a:lnTo>
                    <a:pt x="1188044" y="158750"/>
                  </a:lnTo>
                  <a:cubicBezTo>
                    <a:pt x="1188044" y="140970"/>
                    <a:pt x="1184234" y="123190"/>
                    <a:pt x="1179154" y="106680"/>
                  </a:cubicBezTo>
                  <a:cubicBezTo>
                    <a:pt x="1200744" y="132080"/>
                    <a:pt x="1214714" y="165100"/>
                    <a:pt x="1214714" y="201930"/>
                  </a:cubicBezTo>
                  <a:lnTo>
                    <a:pt x="1214714" y="266428"/>
                  </a:lnTo>
                  <a:close/>
                </a:path>
              </a:pathLst>
            </a:custGeom>
            <a:solidFill>
              <a:srgbClr val="96A12F"/>
            </a:solidFill>
          </p:spPr>
        </p:sp>
      </p:grpSp>
      <p:sp>
        <p:nvSpPr>
          <p:cNvPr name="TextBox 16" id="16"/>
          <p:cNvSpPr txBox="true"/>
          <p:nvPr/>
        </p:nvSpPr>
        <p:spPr>
          <a:xfrm rot="0">
            <a:off x="812659" y="4426114"/>
            <a:ext cx="2832144" cy="847725"/>
          </a:xfrm>
          <a:prstGeom prst="rect">
            <a:avLst/>
          </a:prstGeom>
        </p:spPr>
        <p:txBody>
          <a:bodyPr anchor="t" rtlCol="false" tIns="0" lIns="0" bIns="0" rIns="0">
            <a:spAutoFit/>
          </a:bodyPr>
          <a:lstStyle/>
          <a:p>
            <a:pPr algn="just">
              <a:lnSpc>
                <a:spcPts val="3599"/>
              </a:lnSpc>
            </a:pPr>
            <a:r>
              <a:rPr lang="en-US" sz="1999">
                <a:solidFill>
                  <a:srgbClr val="585B03"/>
                </a:solidFill>
                <a:latin typeface="Opun Medium"/>
              </a:rPr>
              <a:t>SOE Company Officials and Third Party</a:t>
            </a:r>
          </a:p>
        </p:txBody>
      </p:sp>
      <p:sp>
        <p:nvSpPr>
          <p:cNvPr name="Freeform 17" id="17"/>
          <p:cNvSpPr/>
          <p:nvPr/>
        </p:nvSpPr>
        <p:spPr>
          <a:xfrm flipH="false" flipV="false" rot="0">
            <a:off x="3962158" y="4760534"/>
            <a:ext cx="612016" cy="436062"/>
          </a:xfrm>
          <a:custGeom>
            <a:avLst/>
            <a:gdLst/>
            <a:ahLst/>
            <a:cxnLst/>
            <a:rect r="r" b="b" t="t" l="l"/>
            <a:pathLst>
              <a:path h="436062" w="612016">
                <a:moveTo>
                  <a:pt x="0" y="0"/>
                </a:moveTo>
                <a:lnTo>
                  <a:pt x="612016" y="0"/>
                </a:lnTo>
                <a:lnTo>
                  <a:pt x="612016" y="436062"/>
                </a:lnTo>
                <a:lnTo>
                  <a:pt x="0" y="436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4593956" y="3335502"/>
            <a:ext cx="3907590" cy="3086100"/>
          </a:xfrm>
          <a:prstGeom prst="rect">
            <a:avLst/>
          </a:prstGeom>
        </p:spPr>
        <p:txBody>
          <a:bodyPr anchor="t" rtlCol="false" tIns="0" lIns="0" bIns="0" rIns="0">
            <a:spAutoFit/>
          </a:bodyPr>
          <a:lstStyle/>
          <a:p>
            <a:pPr algn="just">
              <a:lnSpc>
                <a:spcPts val="3599"/>
              </a:lnSpc>
            </a:pPr>
            <a:r>
              <a:rPr lang="en-US" sz="1999">
                <a:solidFill>
                  <a:srgbClr val="585B03"/>
                </a:solidFill>
                <a:latin typeface="Opun Medium"/>
              </a:rPr>
              <a:t>The officials of the State-Owned Enterprises (SOE) collaborated with a third party (a private company affiliated with the SOE officials) to carry out subcontractor work (fictional) on a project undertaken by the SOE company</a:t>
            </a:r>
          </a:p>
        </p:txBody>
      </p:sp>
      <p:sp>
        <p:nvSpPr>
          <p:cNvPr name="Freeform 19" id="19"/>
          <p:cNvSpPr/>
          <p:nvPr/>
        </p:nvSpPr>
        <p:spPr>
          <a:xfrm flipH="false" flipV="false" rot="5400000">
            <a:off x="6004195" y="2829001"/>
            <a:ext cx="713899" cy="508653"/>
          </a:xfrm>
          <a:custGeom>
            <a:avLst/>
            <a:gdLst/>
            <a:ahLst/>
            <a:cxnLst/>
            <a:rect r="r" b="b" t="t" l="l"/>
            <a:pathLst>
              <a:path h="508653" w="713899">
                <a:moveTo>
                  <a:pt x="0" y="0"/>
                </a:moveTo>
                <a:lnTo>
                  <a:pt x="713899" y="0"/>
                </a:lnTo>
                <a:lnTo>
                  <a:pt x="713899" y="508653"/>
                </a:lnTo>
                <a:lnTo>
                  <a:pt x="0" y="5086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2274866" y="7097877"/>
            <a:ext cx="8264828" cy="2705100"/>
          </a:xfrm>
          <a:prstGeom prst="rect">
            <a:avLst/>
          </a:prstGeom>
        </p:spPr>
        <p:txBody>
          <a:bodyPr anchor="t" rtlCol="false" tIns="0" lIns="0" bIns="0" rIns="0">
            <a:spAutoFit/>
          </a:bodyPr>
          <a:lstStyle/>
          <a:p>
            <a:pPr algn="just" marL="431801" indent="-215900" lvl="1">
              <a:lnSpc>
                <a:spcPts val="3600"/>
              </a:lnSpc>
              <a:buFont typeface="Arial"/>
              <a:buChar char="•"/>
            </a:pPr>
            <a:r>
              <a:rPr lang="en-US" sz="2000">
                <a:solidFill>
                  <a:srgbClr val="585B03"/>
                </a:solidFill>
                <a:latin typeface="Opun Medium"/>
              </a:rPr>
              <a:t>The State-Owned Enterprises disbursed funds to the subcontracting company by creating a Proforma Invoice (SPJ Proforma)</a:t>
            </a:r>
          </a:p>
          <a:p>
            <a:pPr algn="just" marL="431801" indent="-215900" lvl="1">
              <a:lnSpc>
                <a:spcPts val="3600"/>
              </a:lnSpc>
              <a:buFont typeface="Arial"/>
              <a:buChar char="•"/>
            </a:pPr>
            <a:r>
              <a:rPr lang="en-US" sz="2000">
                <a:solidFill>
                  <a:srgbClr val="585B03"/>
                </a:solidFill>
                <a:latin typeface="Opun Medium"/>
              </a:rPr>
              <a:t>The funds transferred to the subcontractor company's account are subsequently returned in cash or via a check to the appointed personnel of the State-Owned Enterprises (individual involved) who acts as the fund manager</a:t>
            </a:r>
          </a:p>
        </p:txBody>
      </p:sp>
      <p:sp>
        <p:nvSpPr>
          <p:cNvPr name="Freeform 21" id="21"/>
          <p:cNvSpPr/>
          <p:nvPr/>
        </p:nvSpPr>
        <p:spPr>
          <a:xfrm flipH="false" flipV="false" rot="5400000">
            <a:off x="6050331" y="6600425"/>
            <a:ext cx="713899" cy="508653"/>
          </a:xfrm>
          <a:custGeom>
            <a:avLst/>
            <a:gdLst/>
            <a:ahLst/>
            <a:cxnLst/>
            <a:rect r="r" b="b" t="t" l="l"/>
            <a:pathLst>
              <a:path h="508653" w="713899">
                <a:moveTo>
                  <a:pt x="0" y="0"/>
                </a:moveTo>
                <a:lnTo>
                  <a:pt x="713899" y="0"/>
                </a:lnTo>
                <a:lnTo>
                  <a:pt x="713899" y="508653"/>
                </a:lnTo>
                <a:lnTo>
                  <a:pt x="0" y="5086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11685369" y="7532290"/>
            <a:ext cx="5516231" cy="1333500"/>
          </a:xfrm>
          <a:prstGeom prst="rect">
            <a:avLst/>
          </a:prstGeom>
        </p:spPr>
        <p:txBody>
          <a:bodyPr anchor="t" rtlCol="false" tIns="0" lIns="0" bIns="0" rIns="0">
            <a:spAutoFit/>
          </a:bodyPr>
          <a:lstStyle/>
          <a:p>
            <a:pPr algn="just">
              <a:lnSpc>
                <a:spcPts val="3600"/>
              </a:lnSpc>
            </a:pPr>
            <a:r>
              <a:rPr lang="en-US" sz="2000">
                <a:solidFill>
                  <a:srgbClr val="585B03"/>
                </a:solidFill>
                <a:latin typeface="Opun Medium"/>
              </a:rPr>
              <a:t>The subcontractor company is granted a fee of a certain percentage (ranging from 1.5% to 2.5%) of the net contract value</a:t>
            </a:r>
          </a:p>
        </p:txBody>
      </p:sp>
      <p:sp>
        <p:nvSpPr>
          <p:cNvPr name="Freeform 23" id="23"/>
          <p:cNvSpPr/>
          <p:nvPr/>
        </p:nvSpPr>
        <p:spPr>
          <a:xfrm flipH="false" flipV="false" rot="0">
            <a:off x="10806523" y="8038160"/>
            <a:ext cx="612016" cy="436062"/>
          </a:xfrm>
          <a:custGeom>
            <a:avLst/>
            <a:gdLst/>
            <a:ahLst/>
            <a:cxnLst/>
            <a:rect r="r" b="b" t="t" l="l"/>
            <a:pathLst>
              <a:path h="436062" w="612016">
                <a:moveTo>
                  <a:pt x="0" y="0"/>
                </a:moveTo>
                <a:lnTo>
                  <a:pt x="612017" y="0"/>
                </a:lnTo>
                <a:lnTo>
                  <a:pt x="612017" y="436061"/>
                </a:lnTo>
                <a:lnTo>
                  <a:pt x="0" y="436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5400000">
            <a:off x="14340861" y="6957375"/>
            <a:ext cx="713899" cy="508653"/>
          </a:xfrm>
          <a:custGeom>
            <a:avLst/>
            <a:gdLst/>
            <a:ahLst/>
            <a:cxnLst/>
            <a:rect r="r" b="b" t="t" l="l"/>
            <a:pathLst>
              <a:path h="508653" w="713899">
                <a:moveTo>
                  <a:pt x="0" y="0"/>
                </a:moveTo>
                <a:lnTo>
                  <a:pt x="713899" y="0"/>
                </a:lnTo>
                <a:lnTo>
                  <a:pt x="713899" y="508653"/>
                </a:lnTo>
                <a:lnTo>
                  <a:pt x="0" y="5086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5" id="25"/>
          <p:cNvSpPr txBox="true"/>
          <p:nvPr/>
        </p:nvSpPr>
        <p:spPr>
          <a:xfrm rot="0">
            <a:off x="11418540" y="4416589"/>
            <a:ext cx="6032503" cy="2247900"/>
          </a:xfrm>
          <a:prstGeom prst="rect">
            <a:avLst/>
          </a:prstGeom>
        </p:spPr>
        <p:txBody>
          <a:bodyPr anchor="t" rtlCol="false" tIns="0" lIns="0" bIns="0" rIns="0">
            <a:spAutoFit/>
          </a:bodyPr>
          <a:lstStyle/>
          <a:p>
            <a:pPr algn="just">
              <a:lnSpc>
                <a:spcPts val="3600"/>
              </a:lnSpc>
            </a:pPr>
            <a:r>
              <a:rPr lang="en-US" sz="2000">
                <a:solidFill>
                  <a:srgbClr val="585B03"/>
                </a:solidFill>
                <a:latin typeface="Opun Medium"/>
              </a:rPr>
              <a:t>Funds gathered by the State-Owned Enterprises are suspected to be used for various purposes, including alleged fund transfers to the officials of the company, providing gratifications to project owners or other parties, and purchasing equipment and other expenses.</a:t>
            </a:r>
          </a:p>
        </p:txBody>
      </p:sp>
      <p:sp>
        <p:nvSpPr>
          <p:cNvPr name="Freeform 26" id="26"/>
          <p:cNvSpPr/>
          <p:nvPr/>
        </p:nvSpPr>
        <p:spPr>
          <a:xfrm flipH="false" flipV="false" rot="0">
            <a:off x="-2454792" y="7568651"/>
            <a:ext cx="4729658" cy="4242360"/>
          </a:xfrm>
          <a:custGeom>
            <a:avLst/>
            <a:gdLst/>
            <a:ahLst/>
            <a:cxnLst/>
            <a:rect r="r" b="b" t="t" l="l"/>
            <a:pathLst>
              <a:path h="4242360" w="4729658">
                <a:moveTo>
                  <a:pt x="0" y="0"/>
                </a:moveTo>
                <a:lnTo>
                  <a:pt x="4729658" y="0"/>
                </a:lnTo>
                <a:lnTo>
                  <a:pt x="4729658" y="4242360"/>
                </a:lnTo>
                <a:lnTo>
                  <a:pt x="0" y="42423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3713326" y="1881016"/>
            <a:ext cx="1460317" cy="1822359"/>
          </a:xfrm>
          <a:custGeom>
            <a:avLst/>
            <a:gdLst/>
            <a:ahLst/>
            <a:cxnLst/>
            <a:rect r="r" b="b" t="t" l="l"/>
            <a:pathLst>
              <a:path h="1822359" w="1460317">
                <a:moveTo>
                  <a:pt x="0" y="0"/>
                </a:moveTo>
                <a:lnTo>
                  <a:pt x="1460317" y="0"/>
                </a:lnTo>
                <a:lnTo>
                  <a:pt x="1460317" y="1822359"/>
                </a:lnTo>
                <a:lnTo>
                  <a:pt x="0" y="18223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14697811" y="9517227"/>
            <a:ext cx="3170368" cy="533400"/>
          </a:xfrm>
          <a:prstGeom prst="rect">
            <a:avLst/>
          </a:prstGeom>
        </p:spPr>
        <p:txBody>
          <a:bodyPr anchor="t" rtlCol="false" tIns="0" lIns="0" bIns="0" rIns="0">
            <a:spAutoFit/>
          </a:bodyPr>
          <a:lstStyle/>
          <a:p>
            <a:pPr>
              <a:lnSpc>
                <a:spcPts val="2100"/>
              </a:lnSpc>
            </a:pPr>
            <a:r>
              <a:rPr lang="en-US" sz="1500">
                <a:solidFill>
                  <a:srgbClr val="A18060"/>
                </a:solidFill>
                <a:latin typeface="Glacial Indifference Bold"/>
              </a:rPr>
              <a:t>NB:</a:t>
            </a:r>
          </a:p>
          <a:p>
            <a:pPr>
              <a:lnSpc>
                <a:spcPts val="2100"/>
              </a:lnSpc>
              <a:spcBef>
                <a:spcPct val="0"/>
              </a:spcBef>
            </a:pPr>
            <a:r>
              <a:rPr lang="en-US" sz="1500">
                <a:solidFill>
                  <a:srgbClr val="A18060"/>
                </a:solidFill>
                <a:latin typeface="Glacial Indifference Bold"/>
              </a:rPr>
              <a:t>SOE= State-Owned Enterprise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CBB55"/>
        </a:solidFill>
      </p:bgPr>
    </p:bg>
    <p:spTree>
      <p:nvGrpSpPr>
        <p:cNvPr id="1" name=""/>
        <p:cNvGrpSpPr/>
        <p:nvPr/>
      </p:nvGrpSpPr>
      <p:grpSpPr>
        <a:xfrm>
          <a:off x="0" y="0"/>
          <a:ext cx="0" cy="0"/>
          <a:chOff x="0" y="0"/>
          <a:chExt cx="0" cy="0"/>
        </a:xfrm>
      </p:grpSpPr>
      <p:sp>
        <p:nvSpPr>
          <p:cNvPr name="Freeform 2" id="2"/>
          <p:cNvSpPr/>
          <p:nvPr/>
        </p:nvSpPr>
        <p:spPr>
          <a:xfrm flipH="false" flipV="false" rot="0">
            <a:off x="524647" y="3481054"/>
            <a:ext cx="4065380" cy="3887520"/>
          </a:xfrm>
          <a:custGeom>
            <a:avLst/>
            <a:gdLst/>
            <a:ahLst/>
            <a:cxnLst/>
            <a:rect r="r" b="b" t="t" l="l"/>
            <a:pathLst>
              <a:path h="3887520" w="4065380">
                <a:moveTo>
                  <a:pt x="0" y="0"/>
                </a:moveTo>
                <a:lnTo>
                  <a:pt x="4065380" y="0"/>
                </a:lnTo>
                <a:lnTo>
                  <a:pt x="4065380" y="3887520"/>
                </a:lnTo>
                <a:lnTo>
                  <a:pt x="0" y="3887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76997" y="5324101"/>
            <a:ext cx="3427506" cy="4631764"/>
          </a:xfrm>
          <a:custGeom>
            <a:avLst/>
            <a:gdLst/>
            <a:ahLst/>
            <a:cxnLst/>
            <a:rect r="r" b="b" t="t" l="l"/>
            <a:pathLst>
              <a:path h="4631764" w="3427506">
                <a:moveTo>
                  <a:pt x="0" y="0"/>
                </a:moveTo>
                <a:lnTo>
                  <a:pt x="3427505" y="0"/>
                </a:lnTo>
                <a:lnTo>
                  <a:pt x="3427505" y="4631764"/>
                </a:lnTo>
                <a:lnTo>
                  <a:pt x="0" y="46317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270409" y="369879"/>
            <a:ext cx="4318121" cy="822476"/>
            <a:chOff x="0" y="0"/>
            <a:chExt cx="1099656" cy="209452"/>
          </a:xfrm>
        </p:grpSpPr>
        <p:sp>
          <p:nvSpPr>
            <p:cNvPr name="Freeform 5" id="5"/>
            <p:cNvSpPr/>
            <p:nvPr/>
          </p:nvSpPr>
          <p:spPr>
            <a:xfrm flipH="false" flipV="false" rot="0">
              <a:off x="0" y="0"/>
              <a:ext cx="1099656" cy="209452"/>
            </a:xfrm>
            <a:custGeom>
              <a:avLst/>
              <a:gdLst/>
              <a:ahLst/>
              <a:cxnLst/>
              <a:rect r="r" b="b" t="t" l="l"/>
              <a:pathLst>
                <a:path h="209452" w="1099656">
                  <a:moveTo>
                    <a:pt x="0" y="0"/>
                  </a:moveTo>
                  <a:lnTo>
                    <a:pt x="1099656" y="0"/>
                  </a:lnTo>
                  <a:lnTo>
                    <a:pt x="1099656" y="209452"/>
                  </a:lnTo>
                  <a:lnTo>
                    <a:pt x="0" y="209452"/>
                  </a:lnTo>
                  <a:close/>
                </a:path>
              </a:pathLst>
            </a:custGeom>
            <a:solidFill>
              <a:srgbClr val="F4F1EC"/>
            </a:solidFill>
          </p:spPr>
        </p:sp>
        <p:sp>
          <p:nvSpPr>
            <p:cNvPr name="TextBox 6" id="6"/>
            <p:cNvSpPr txBox="true"/>
            <p:nvPr/>
          </p:nvSpPr>
          <p:spPr>
            <a:xfrm>
              <a:off x="0" y="-38100"/>
              <a:ext cx="1099656" cy="247552"/>
            </a:xfrm>
            <a:prstGeom prst="rect">
              <a:avLst/>
            </a:prstGeom>
          </p:spPr>
          <p:txBody>
            <a:bodyPr anchor="ctr" rtlCol="false" tIns="27457" lIns="27457" bIns="27457" rIns="27457"/>
            <a:lstStyle/>
            <a:p>
              <a:pPr algn="ctr">
                <a:lnSpc>
                  <a:spcPts val="2604"/>
                </a:lnSpc>
              </a:pPr>
            </a:p>
            <a:p>
              <a:pPr algn="ctr">
                <a:lnSpc>
                  <a:spcPts val="2604"/>
                </a:lnSpc>
              </a:pPr>
            </a:p>
          </p:txBody>
        </p:sp>
      </p:grpSp>
      <p:sp>
        <p:nvSpPr>
          <p:cNvPr name="TextBox 7" id="7"/>
          <p:cNvSpPr txBox="true"/>
          <p:nvPr/>
        </p:nvSpPr>
        <p:spPr>
          <a:xfrm rot="0">
            <a:off x="434779" y="776307"/>
            <a:ext cx="5235555" cy="2198370"/>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Canva Sans Bold"/>
              </a:rPr>
              <a:t>Mark up the amount of working capital credit </a:t>
            </a:r>
          </a:p>
        </p:txBody>
      </p:sp>
      <p:grpSp>
        <p:nvGrpSpPr>
          <p:cNvPr name="Group 8" id="8"/>
          <p:cNvGrpSpPr/>
          <p:nvPr/>
        </p:nvGrpSpPr>
        <p:grpSpPr>
          <a:xfrm rot="0">
            <a:off x="11432428" y="331135"/>
            <a:ext cx="5899552" cy="822476"/>
            <a:chOff x="0" y="0"/>
            <a:chExt cx="1502384" cy="209452"/>
          </a:xfrm>
        </p:grpSpPr>
        <p:sp>
          <p:nvSpPr>
            <p:cNvPr name="Freeform 9" id="9"/>
            <p:cNvSpPr/>
            <p:nvPr/>
          </p:nvSpPr>
          <p:spPr>
            <a:xfrm flipH="false" flipV="false" rot="0">
              <a:off x="0" y="0"/>
              <a:ext cx="1502384" cy="209452"/>
            </a:xfrm>
            <a:custGeom>
              <a:avLst/>
              <a:gdLst/>
              <a:ahLst/>
              <a:cxnLst/>
              <a:rect r="r" b="b" t="t" l="l"/>
              <a:pathLst>
                <a:path h="209452" w="1502384">
                  <a:moveTo>
                    <a:pt x="0" y="0"/>
                  </a:moveTo>
                  <a:lnTo>
                    <a:pt x="1502384" y="0"/>
                  </a:lnTo>
                  <a:lnTo>
                    <a:pt x="1502384" y="209452"/>
                  </a:lnTo>
                  <a:lnTo>
                    <a:pt x="0" y="209452"/>
                  </a:lnTo>
                  <a:close/>
                </a:path>
              </a:pathLst>
            </a:custGeom>
            <a:solidFill>
              <a:srgbClr val="F4F1EC"/>
            </a:solidFill>
          </p:spPr>
        </p:sp>
        <p:sp>
          <p:nvSpPr>
            <p:cNvPr name="TextBox 10" id="10"/>
            <p:cNvSpPr txBox="true"/>
            <p:nvPr/>
          </p:nvSpPr>
          <p:spPr>
            <a:xfrm>
              <a:off x="0" y="-38100"/>
              <a:ext cx="1502384" cy="247552"/>
            </a:xfrm>
            <a:prstGeom prst="rect">
              <a:avLst/>
            </a:prstGeom>
          </p:spPr>
          <p:txBody>
            <a:bodyPr anchor="ctr" rtlCol="false" tIns="27457" lIns="27457" bIns="27457" rIns="27457"/>
            <a:lstStyle/>
            <a:p>
              <a:pPr algn="ctr">
                <a:lnSpc>
                  <a:spcPts val="2604"/>
                </a:lnSpc>
              </a:pPr>
            </a:p>
            <a:p>
              <a:pPr algn="ctr">
                <a:lnSpc>
                  <a:spcPts val="2604"/>
                </a:lnSpc>
              </a:pPr>
            </a:p>
          </p:txBody>
        </p:sp>
      </p:grpSp>
      <p:sp>
        <p:nvSpPr>
          <p:cNvPr name="TextBox 11" id="11"/>
          <p:cNvSpPr txBox="true"/>
          <p:nvPr/>
        </p:nvSpPr>
        <p:spPr>
          <a:xfrm rot="0">
            <a:off x="4523673" y="457439"/>
            <a:ext cx="7811592" cy="512717"/>
          </a:xfrm>
          <a:prstGeom prst="rect">
            <a:avLst/>
          </a:prstGeom>
        </p:spPr>
        <p:txBody>
          <a:bodyPr anchor="t" rtlCol="false" tIns="0" lIns="0" bIns="0" rIns="0">
            <a:spAutoFit/>
          </a:bodyPr>
          <a:lstStyle/>
          <a:p>
            <a:pPr algn="ctr">
              <a:lnSpc>
                <a:spcPts val="4210"/>
              </a:lnSpc>
              <a:spcBef>
                <a:spcPct val="0"/>
              </a:spcBef>
            </a:pPr>
            <a:r>
              <a:rPr lang="en-US" sz="3007">
                <a:solidFill>
                  <a:srgbClr val="000000"/>
                </a:solidFill>
                <a:latin typeface="Canva Sans Bold"/>
              </a:rPr>
              <a:t>D</a:t>
            </a:r>
            <a:r>
              <a:rPr lang="en-US" sz="3007">
                <a:solidFill>
                  <a:srgbClr val="000000"/>
                </a:solidFill>
                <a:latin typeface="Canva Sans Bold"/>
              </a:rPr>
              <a:t>ebtor</a:t>
            </a:r>
          </a:p>
        </p:txBody>
      </p:sp>
      <p:sp>
        <p:nvSpPr>
          <p:cNvPr name="TextBox 12" id="12"/>
          <p:cNvSpPr txBox="true"/>
          <p:nvPr/>
        </p:nvSpPr>
        <p:spPr>
          <a:xfrm rot="0">
            <a:off x="10476408" y="457439"/>
            <a:ext cx="7811592" cy="512717"/>
          </a:xfrm>
          <a:prstGeom prst="rect">
            <a:avLst/>
          </a:prstGeom>
        </p:spPr>
        <p:txBody>
          <a:bodyPr anchor="t" rtlCol="false" tIns="0" lIns="0" bIns="0" rIns="0">
            <a:spAutoFit/>
          </a:bodyPr>
          <a:lstStyle/>
          <a:p>
            <a:pPr algn="ctr">
              <a:lnSpc>
                <a:spcPts val="4210"/>
              </a:lnSpc>
              <a:spcBef>
                <a:spcPct val="0"/>
              </a:spcBef>
            </a:pPr>
            <a:r>
              <a:rPr lang="en-US" sz="3007">
                <a:solidFill>
                  <a:srgbClr val="000000"/>
                </a:solidFill>
                <a:latin typeface="Canva Sans Bold"/>
              </a:rPr>
              <a:t>Bank</a:t>
            </a:r>
          </a:p>
        </p:txBody>
      </p:sp>
      <p:grpSp>
        <p:nvGrpSpPr>
          <p:cNvPr name="Group 13" id="13"/>
          <p:cNvGrpSpPr/>
          <p:nvPr/>
        </p:nvGrpSpPr>
        <p:grpSpPr>
          <a:xfrm rot="0">
            <a:off x="6270409" y="1304883"/>
            <a:ext cx="4318121" cy="1141218"/>
            <a:chOff x="0" y="0"/>
            <a:chExt cx="1099656" cy="290624"/>
          </a:xfrm>
        </p:grpSpPr>
        <p:sp>
          <p:nvSpPr>
            <p:cNvPr name="Freeform 14" id="14"/>
            <p:cNvSpPr/>
            <p:nvPr/>
          </p:nvSpPr>
          <p:spPr>
            <a:xfrm flipH="false" flipV="false" rot="0">
              <a:off x="0" y="0"/>
              <a:ext cx="1099656" cy="290624"/>
            </a:xfrm>
            <a:custGeom>
              <a:avLst/>
              <a:gdLst/>
              <a:ahLst/>
              <a:cxnLst/>
              <a:rect r="r" b="b" t="t" l="l"/>
              <a:pathLst>
                <a:path h="290624" w="1099656">
                  <a:moveTo>
                    <a:pt x="0" y="0"/>
                  </a:moveTo>
                  <a:lnTo>
                    <a:pt x="1099656" y="0"/>
                  </a:lnTo>
                  <a:lnTo>
                    <a:pt x="1099656" y="290624"/>
                  </a:lnTo>
                  <a:lnTo>
                    <a:pt x="0" y="290624"/>
                  </a:lnTo>
                  <a:close/>
                </a:path>
              </a:pathLst>
            </a:custGeom>
            <a:solidFill>
              <a:srgbClr val="F4F1EC"/>
            </a:solidFill>
          </p:spPr>
        </p:sp>
        <p:sp>
          <p:nvSpPr>
            <p:cNvPr name="TextBox 15" id="15"/>
            <p:cNvSpPr txBox="true"/>
            <p:nvPr/>
          </p:nvSpPr>
          <p:spPr>
            <a:xfrm>
              <a:off x="0" y="-38100"/>
              <a:ext cx="1099656" cy="328724"/>
            </a:xfrm>
            <a:prstGeom prst="rect">
              <a:avLst/>
            </a:prstGeom>
          </p:spPr>
          <p:txBody>
            <a:bodyPr anchor="ctr" rtlCol="false" tIns="27457" lIns="27457" bIns="27457" rIns="27457"/>
            <a:lstStyle/>
            <a:p>
              <a:pPr algn="ctr">
                <a:lnSpc>
                  <a:spcPts val="2604"/>
                </a:lnSpc>
              </a:pPr>
            </a:p>
            <a:p>
              <a:pPr algn="ctr">
                <a:lnSpc>
                  <a:spcPts val="2604"/>
                </a:lnSpc>
              </a:pPr>
            </a:p>
          </p:txBody>
        </p:sp>
      </p:grpSp>
      <p:sp>
        <p:nvSpPr>
          <p:cNvPr name="TextBox 16" id="16"/>
          <p:cNvSpPr txBox="true"/>
          <p:nvPr/>
        </p:nvSpPr>
        <p:spPr>
          <a:xfrm rot="0">
            <a:off x="3131639" y="1333982"/>
            <a:ext cx="7811592" cy="341220"/>
          </a:xfrm>
          <a:prstGeom prst="rect">
            <a:avLst/>
          </a:prstGeom>
        </p:spPr>
        <p:txBody>
          <a:bodyPr anchor="t" rtlCol="false" tIns="0" lIns="0" bIns="0" rIns="0">
            <a:spAutoFit/>
          </a:bodyPr>
          <a:lstStyle/>
          <a:p>
            <a:pPr algn="ctr">
              <a:lnSpc>
                <a:spcPts val="2706"/>
              </a:lnSpc>
              <a:spcBef>
                <a:spcPct val="0"/>
              </a:spcBef>
            </a:pPr>
            <a:r>
              <a:rPr lang="en-US" sz="1933">
                <a:solidFill>
                  <a:srgbClr val="000000"/>
                </a:solidFill>
                <a:latin typeface="Canva Sans Bold"/>
              </a:rPr>
              <a:t>Mark Up:</a:t>
            </a:r>
          </a:p>
        </p:txBody>
      </p:sp>
      <p:sp>
        <p:nvSpPr>
          <p:cNvPr name="TextBox 17" id="17"/>
          <p:cNvSpPr txBox="true"/>
          <p:nvPr/>
        </p:nvSpPr>
        <p:spPr>
          <a:xfrm rot="0">
            <a:off x="6420302" y="1661849"/>
            <a:ext cx="3564925" cy="683918"/>
          </a:xfrm>
          <a:prstGeom prst="rect">
            <a:avLst/>
          </a:prstGeom>
        </p:spPr>
        <p:txBody>
          <a:bodyPr anchor="t" rtlCol="false" tIns="0" lIns="0" bIns="0" rIns="0">
            <a:spAutoFit/>
          </a:bodyPr>
          <a:lstStyle/>
          <a:p>
            <a:pPr marL="417376" indent="-208688" lvl="1">
              <a:lnSpc>
                <a:spcPts val="2706"/>
              </a:lnSpc>
              <a:buFont typeface="Arial"/>
              <a:buChar char="•"/>
            </a:pPr>
            <a:r>
              <a:rPr lang="en-US" sz="1933">
                <a:solidFill>
                  <a:srgbClr val="000000"/>
                </a:solidFill>
                <a:latin typeface="Canva Sans Bold"/>
              </a:rPr>
              <a:t>Financial statements</a:t>
            </a:r>
          </a:p>
          <a:p>
            <a:pPr marL="417376" indent="-208688" lvl="1">
              <a:lnSpc>
                <a:spcPts val="2706"/>
              </a:lnSpc>
              <a:buFont typeface="Arial"/>
              <a:buChar char="•"/>
            </a:pPr>
            <a:r>
              <a:rPr lang="en-US" sz="1933">
                <a:solidFill>
                  <a:srgbClr val="000000"/>
                </a:solidFill>
                <a:latin typeface="Canva Sans Bold"/>
              </a:rPr>
              <a:t>reimbursement document</a:t>
            </a:r>
          </a:p>
        </p:txBody>
      </p:sp>
      <p:grpSp>
        <p:nvGrpSpPr>
          <p:cNvPr name="Group 18" id="18"/>
          <p:cNvGrpSpPr/>
          <p:nvPr/>
        </p:nvGrpSpPr>
        <p:grpSpPr>
          <a:xfrm rot="0">
            <a:off x="6270409" y="2635353"/>
            <a:ext cx="4318121" cy="977244"/>
            <a:chOff x="0" y="0"/>
            <a:chExt cx="1099656" cy="248866"/>
          </a:xfrm>
        </p:grpSpPr>
        <p:sp>
          <p:nvSpPr>
            <p:cNvPr name="Freeform 19" id="19"/>
            <p:cNvSpPr/>
            <p:nvPr/>
          </p:nvSpPr>
          <p:spPr>
            <a:xfrm flipH="false" flipV="false" rot="0">
              <a:off x="0" y="0"/>
              <a:ext cx="1099656" cy="248866"/>
            </a:xfrm>
            <a:custGeom>
              <a:avLst/>
              <a:gdLst/>
              <a:ahLst/>
              <a:cxnLst/>
              <a:rect r="r" b="b" t="t" l="l"/>
              <a:pathLst>
                <a:path h="248866" w="1099656">
                  <a:moveTo>
                    <a:pt x="0" y="0"/>
                  </a:moveTo>
                  <a:lnTo>
                    <a:pt x="1099656" y="0"/>
                  </a:lnTo>
                  <a:lnTo>
                    <a:pt x="1099656" y="248866"/>
                  </a:lnTo>
                  <a:lnTo>
                    <a:pt x="0" y="248866"/>
                  </a:lnTo>
                  <a:close/>
                </a:path>
              </a:pathLst>
            </a:custGeom>
            <a:solidFill>
              <a:srgbClr val="F4F1EC"/>
            </a:solidFill>
          </p:spPr>
        </p:sp>
        <p:sp>
          <p:nvSpPr>
            <p:cNvPr name="TextBox 20" id="20"/>
            <p:cNvSpPr txBox="true"/>
            <p:nvPr/>
          </p:nvSpPr>
          <p:spPr>
            <a:xfrm>
              <a:off x="0" y="-38100"/>
              <a:ext cx="1099656" cy="286966"/>
            </a:xfrm>
            <a:prstGeom prst="rect">
              <a:avLst/>
            </a:prstGeom>
          </p:spPr>
          <p:txBody>
            <a:bodyPr anchor="ctr" rtlCol="false" tIns="27457" lIns="27457" bIns="27457" rIns="27457"/>
            <a:lstStyle/>
            <a:p>
              <a:pPr algn="ctr">
                <a:lnSpc>
                  <a:spcPts val="2604"/>
                </a:lnSpc>
              </a:pPr>
            </a:p>
            <a:p>
              <a:pPr algn="ctr">
                <a:lnSpc>
                  <a:spcPts val="2604"/>
                </a:lnSpc>
              </a:pPr>
            </a:p>
          </p:txBody>
        </p:sp>
      </p:grpSp>
      <p:sp>
        <p:nvSpPr>
          <p:cNvPr name="TextBox 21" id="21"/>
          <p:cNvSpPr txBox="true"/>
          <p:nvPr/>
        </p:nvSpPr>
        <p:spPr>
          <a:xfrm rot="0">
            <a:off x="6399925" y="2758203"/>
            <a:ext cx="4099311" cy="683918"/>
          </a:xfrm>
          <a:prstGeom prst="rect">
            <a:avLst/>
          </a:prstGeom>
        </p:spPr>
        <p:txBody>
          <a:bodyPr anchor="t" rtlCol="false" tIns="0" lIns="0" bIns="0" rIns="0">
            <a:spAutoFit/>
          </a:bodyPr>
          <a:lstStyle/>
          <a:p>
            <a:pPr>
              <a:lnSpc>
                <a:spcPts val="2706"/>
              </a:lnSpc>
              <a:spcBef>
                <a:spcPct val="0"/>
              </a:spcBef>
            </a:pPr>
            <a:r>
              <a:rPr lang="en-US" sz="1933">
                <a:solidFill>
                  <a:srgbClr val="000000"/>
                </a:solidFill>
                <a:latin typeface="Canva Sans Bold"/>
              </a:rPr>
              <a:t>The company's business activities use other bank accounts</a:t>
            </a:r>
          </a:p>
        </p:txBody>
      </p:sp>
      <p:grpSp>
        <p:nvGrpSpPr>
          <p:cNvPr name="Group 22" id="22"/>
          <p:cNvGrpSpPr/>
          <p:nvPr/>
        </p:nvGrpSpPr>
        <p:grpSpPr>
          <a:xfrm rot="0">
            <a:off x="11432428" y="1304883"/>
            <a:ext cx="5899552" cy="1743210"/>
            <a:chOff x="0" y="0"/>
            <a:chExt cx="1502384" cy="443927"/>
          </a:xfrm>
        </p:grpSpPr>
        <p:sp>
          <p:nvSpPr>
            <p:cNvPr name="Freeform 23" id="23"/>
            <p:cNvSpPr/>
            <p:nvPr/>
          </p:nvSpPr>
          <p:spPr>
            <a:xfrm flipH="false" flipV="false" rot="0">
              <a:off x="0" y="0"/>
              <a:ext cx="1502384" cy="443927"/>
            </a:xfrm>
            <a:custGeom>
              <a:avLst/>
              <a:gdLst/>
              <a:ahLst/>
              <a:cxnLst/>
              <a:rect r="r" b="b" t="t" l="l"/>
              <a:pathLst>
                <a:path h="443927" w="1502384">
                  <a:moveTo>
                    <a:pt x="0" y="0"/>
                  </a:moveTo>
                  <a:lnTo>
                    <a:pt x="1502384" y="0"/>
                  </a:lnTo>
                  <a:lnTo>
                    <a:pt x="1502384" y="443927"/>
                  </a:lnTo>
                  <a:lnTo>
                    <a:pt x="0" y="443927"/>
                  </a:lnTo>
                  <a:close/>
                </a:path>
              </a:pathLst>
            </a:custGeom>
            <a:solidFill>
              <a:srgbClr val="F4F1EC"/>
            </a:solidFill>
          </p:spPr>
        </p:sp>
        <p:sp>
          <p:nvSpPr>
            <p:cNvPr name="TextBox 24" id="24"/>
            <p:cNvSpPr txBox="true"/>
            <p:nvPr/>
          </p:nvSpPr>
          <p:spPr>
            <a:xfrm>
              <a:off x="0" y="-38100"/>
              <a:ext cx="1502384" cy="482027"/>
            </a:xfrm>
            <a:prstGeom prst="rect">
              <a:avLst/>
            </a:prstGeom>
          </p:spPr>
          <p:txBody>
            <a:bodyPr anchor="ctr" rtlCol="false" tIns="27457" lIns="27457" bIns="27457" rIns="27457"/>
            <a:lstStyle/>
            <a:p>
              <a:pPr algn="ctr">
                <a:lnSpc>
                  <a:spcPts val="2604"/>
                </a:lnSpc>
              </a:pPr>
            </a:p>
            <a:p>
              <a:pPr algn="ctr">
                <a:lnSpc>
                  <a:spcPts val="2604"/>
                </a:lnSpc>
              </a:pPr>
            </a:p>
          </p:txBody>
        </p:sp>
      </p:grpSp>
      <p:sp>
        <p:nvSpPr>
          <p:cNvPr name="TextBox 25" id="25"/>
          <p:cNvSpPr txBox="true"/>
          <p:nvPr/>
        </p:nvSpPr>
        <p:spPr>
          <a:xfrm rot="0">
            <a:off x="11420090" y="1397161"/>
            <a:ext cx="5911890" cy="1369315"/>
          </a:xfrm>
          <a:prstGeom prst="rect">
            <a:avLst/>
          </a:prstGeom>
        </p:spPr>
        <p:txBody>
          <a:bodyPr anchor="t" rtlCol="false" tIns="0" lIns="0" bIns="0" rIns="0">
            <a:spAutoFit/>
          </a:bodyPr>
          <a:lstStyle/>
          <a:p>
            <a:pPr algn="just" marL="417376" indent="-208688" lvl="1">
              <a:lnSpc>
                <a:spcPts val="2706"/>
              </a:lnSpc>
              <a:buFont typeface="Arial"/>
              <a:buChar char="•"/>
            </a:pPr>
            <a:r>
              <a:rPr lang="en-US" sz="1933">
                <a:solidFill>
                  <a:srgbClr val="000000"/>
                </a:solidFill>
                <a:latin typeface="Canva Sans Bold"/>
              </a:rPr>
              <a:t>Trade checking tidak dilakukan</a:t>
            </a:r>
          </a:p>
          <a:p>
            <a:pPr algn="just" marL="417376" indent="-208688" lvl="1">
              <a:lnSpc>
                <a:spcPts val="2706"/>
              </a:lnSpc>
              <a:buFont typeface="Arial"/>
              <a:buChar char="•"/>
            </a:pPr>
            <a:r>
              <a:rPr lang="en-US" sz="1933">
                <a:solidFill>
                  <a:srgbClr val="000000"/>
                </a:solidFill>
                <a:latin typeface="Canva Sans Bold"/>
              </a:rPr>
              <a:t>Due diligence ke system informasi debitur tidak dilakukan</a:t>
            </a:r>
          </a:p>
          <a:p>
            <a:pPr algn="just" marL="417376" indent="-208688" lvl="1">
              <a:lnSpc>
                <a:spcPts val="2706"/>
              </a:lnSpc>
              <a:buFont typeface="Arial"/>
              <a:buChar char="•"/>
            </a:pPr>
            <a:r>
              <a:rPr lang="en-US" sz="1933">
                <a:solidFill>
                  <a:srgbClr val="000000"/>
                </a:solidFill>
                <a:latin typeface="Canva Sans Bold"/>
              </a:rPr>
              <a:t>Laporan kolektibilitas secara manual</a:t>
            </a:r>
          </a:p>
        </p:txBody>
      </p:sp>
      <p:grpSp>
        <p:nvGrpSpPr>
          <p:cNvPr name="Group 26" id="26"/>
          <p:cNvGrpSpPr/>
          <p:nvPr/>
        </p:nvGrpSpPr>
        <p:grpSpPr>
          <a:xfrm rot="0">
            <a:off x="11444766" y="3201540"/>
            <a:ext cx="5899552" cy="1765768"/>
            <a:chOff x="0" y="0"/>
            <a:chExt cx="1502384" cy="449672"/>
          </a:xfrm>
        </p:grpSpPr>
        <p:sp>
          <p:nvSpPr>
            <p:cNvPr name="Freeform 27" id="27"/>
            <p:cNvSpPr/>
            <p:nvPr/>
          </p:nvSpPr>
          <p:spPr>
            <a:xfrm flipH="false" flipV="false" rot="0">
              <a:off x="0" y="0"/>
              <a:ext cx="1502384" cy="449672"/>
            </a:xfrm>
            <a:custGeom>
              <a:avLst/>
              <a:gdLst/>
              <a:ahLst/>
              <a:cxnLst/>
              <a:rect r="r" b="b" t="t" l="l"/>
              <a:pathLst>
                <a:path h="449672" w="1502384">
                  <a:moveTo>
                    <a:pt x="0" y="0"/>
                  </a:moveTo>
                  <a:lnTo>
                    <a:pt x="1502384" y="0"/>
                  </a:lnTo>
                  <a:lnTo>
                    <a:pt x="1502384" y="449672"/>
                  </a:lnTo>
                  <a:lnTo>
                    <a:pt x="0" y="449672"/>
                  </a:lnTo>
                  <a:close/>
                </a:path>
              </a:pathLst>
            </a:custGeom>
            <a:solidFill>
              <a:srgbClr val="F4F1EC"/>
            </a:solidFill>
          </p:spPr>
        </p:sp>
        <p:sp>
          <p:nvSpPr>
            <p:cNvPr name="TextBox 28" id="28"/>
            <p:cNvSpPr txBox="true"/>
            <p:nvPr/>
          </p:nvSpPr>
          <p:spPr>
            <a:xfrm>
              <a:off x="0" y="-38100"/>
              <a:ext cx="1502384" cy="487772"/>
            </a:xfrm>
            <a:prstGeom prst="rect">
              <a:avLst/>
            </a:prstGeom>
          </p:spPr>
          <p:txBody>
            <a:bodyPr anchor="ctr" rtlCol="false" tIns="27457" lIns="27457" bIns="27457" rIns="27457"/>
            <a:lstStyle/>
            <a:p>
              <a:pPr algn="ctr">
                <a:lnSpc>
                  <a:spcPts val="2604"/>
                </a:lnSpc>
              </a:pPr>
            </a:p>
            <a:p>
              <a:pPr algn="ctr">
                <a:lnSpc>
                  <a:spcPts val="2604"/>
                </a:lnSpc>
              </a:pPr>
            </a:p>
          </p:txBody>
        </p:sp>
      </p:grpSp>
      <p:sp>
        <p:nvSpPr>
          <p:cNvPr name="TextBox 29" id="29"/>
          <p:cNvSpPr txBox="true"/>
          <p:nvPr/>
        </p:nvSpPr>
        <p:spPr>
          <a:xfrm rot="0">
            <a:off x="11619998" y="3251734"/>
            <a:ext cx="5512075" cy="1618390"/>
          </a:xfrm>
          <a:prstGeom prst="rect">
            <a:avLst/>
          </a:prstGeom>
        </p:spPr>
        <p:txBody>
          <a:bodyPr anchor="t" rtlCol="false" tIns="0" lIns="0" bIns="0" rIns="0">
            <a:spAutoFit/>
          </a:bodyPr>
          <a:lstStyle/>
          <a:p>
            <a:pPr algn="just">
              <a:lnSpc>
                <a:spcPts val="2587"/>
              </a:lnSpc>
              <a:spcBef>
                <a:spcPct val="0"/>
              </a:spcBef>
            </a:pPr>
            <a:r>
              <a:rPr lang="en-US" sz="1848">
                <a:solidFill>
                  <a:srgbClr val="000000"/>
                </a:solidFill>
                <a:latin typeface="Canva Sans Bold"/>
              </a:rPr>
              <a:t>Even though it is known that the debtor is unable to pay the principal and interest installments, a new Working Capital Loan (KMK) is still approved and disbursed by reporting that collectability is still current.</a:t>
            </a:r>
          </a:p>
        </p:txBody>
      </p:sp>
      <p:grpSp>
        <p:nvGrpSpPr>
          <p:cNvPr name="Group 30" id="30"/>
          <p:cNvGrpSpPr/>
          <p:nvPr/>
        </p:nvGrpSpPr>
        <p:grpSpPr>
          <a:xfrm rot="0">
            <a:off x="6270409" y="5384684"/>
            <a:ext cx="11073909" cy="733615"/>
            <a:chOff x="0" y="0"/>
            <a:chExt cx="2820090" cy="186823"/>
          </a:xfrm>
        </p:grpSpPr>
        <p:sp>
          <p:nvSpPr>
            <p:cNvPr name="Freeform 31" id="31"/>
            <p:cNvSpPr/>
            <p:nvPr/>
          </p:nvSpPr>
          <p:spPr>
            <a:xfrm flipH="false" flipV="false" rot="0">
              <a:off x="0" y="0"/>
              <a:ext cx="2820090" cy="186823"/>
            </a:xfrm>
            <a:custGeom>
              <a:avLst/>
              <a:gdLst/>
              <a:ahLst/>
              <a:cxnLst/>
              <a:rect r="r" b="b" t="t" l="l"/>
              <a:pathLst>
                <a:path h="186823" w="2820090">
                  <a:moveTo>
                    <a:pt x="0" y="0"/>
                  </a:moveTo>
                  <a:lnTo>
                    <a:pt x="2820090" y="0"/>
                  </a:lnTo>
                  <a:lnTo>
                    <a:pt x="2820090" y="186823"/>
                  </a:lnTo>
                  <a:lnTo>
                    <a:pt x="0" y="186823"/>
                  </a:lnTo>
                  <a:close/>
                </a:path>
              </a:pathLst>
            </a:custGeom>
            <a:solidFill>
              <a:srgbClr val="F4F1EC"/>
            </a:solidFill>
          </p:spPr>
        </p:sp>
        <p:sp>
          <p:nvSpPr>
            <p:cNvPr name="TextBox 32" id="32"/>
            <p:cNvSpPr txBox="true"/>
            <p:nvPr/>
          </p:nvSpPr>
          <p:spPr>
            <a:xfrm>
              <a:off x="0" y="-38100"/>
              <a:ext cx="2820090" cy="224923"/>
            </a:xfrm>
            <a:prstGeom prst="rect">
              <a:avLst/>
            </a:prstGeom>
          </p:spPr>
          <p:txBody>
            <a:bodyPr anchor="ctr" rtlCol="false" tIns="27457" lIns="27457" bIns="27457" rIns="27457"/>
            <a:lstStyle/>
            <a:p>
              <a:pPr algn="ctr">
                <a:lnSpc>
                  <a:spcPts val="2604"/>
                </a:lnSpc>
              </a:pPr>
            </a:p>
            <a:p>
              <a:pPr algn="ctr">
                <a:lnSpc>
                  <a:spcPts val="2604"/>
                </a:lnSpc>
              </a:pPr>
            </a:p>
          </p:txBody>
        </p:sp>
      </p:grpSp>
      <p:sp>
        <p:nvSpPr>
          <p:cNvPr name="TextBox 33" id="33"/>
          <p:cNvSpPr txBox="true"/>
          <p:nvPr/>
        </p:nvSpPr>
        <p:spPr>
          <a:xfrm rot="0">
            <a:off x="6370324" y="5391913"/>
            <a:ext cx="10761748" cy="635602"/>
          </a:xfrm>
          <a:prstGeom prst="rect">
            <a:avLst/>
          </a:prstGeom>
        </p:spPr>
        <p:txBody>
          <a:bodyPr anchor="t" rtlCol="false" tIns="0" lIns="0" bIns="0" rIns="0">
            <a:spAutoFit/>
          </a:bodyPr>
          <a:lstStyle/>
          <a:p>
            <a:pPr algn="just">
              <a:lnSpc>
                <a:spcPts val="2587"/>
              </a:lnSpc>
              <a:spcBef>
                <a:spcPct val="0"/>
              </a:spcBef>
            </a:pPr>
            <a:r>
              <a:rPr lang="en-US" sz="1848">
                <a:solidFill>
                  <a:srgbClr val="000000"/>
                </a:solidFill>
                <a:latin typeface="Canva Sans Bold"/>
              </a:rPr>
              <a:t>The agreement postponed the handling of the problem of inability to pay in the hope that the debtor would receive funding from other credits.</a:t>
            </a:r>
          </a:p>
        </p:txBody>
      </p:sp>
      <p:grpSp>
        <p:nvGrpSpPr>
          <p:cNvPr name="Group 34" id="34"/>
          <p:cNvGrpSpPr/>
          <p:nvPr/>
        </p:nvGrpSpPr>
        <p:grpSpPr>
          <a:xfrm rot="0">
            <a:off x="6180702" y="6465266"/>
            <a:ext cx="3345796" cy="1982168"/>
            <a:chOff x="0" y="0"/>
            <a:chExt cx="852043" cy="504780"/>
          </a:xfrm>
        </p:grpSpPr>
        <p:sp>
          <p:nvSpPr>
            <p:cNvPr name="Freeform 35" id="35"/>
            <p:cNvSpPr/>
            <p:nvPr/>
          </p:nvSpPr>
          <p:spPr>
            <a:xfrm flipH="false" flipV="false" rot="0">
              <a:off x="0" y="0"/>
              <a:ext cx="852043" cy="504780"/>
            </a:xfrm>
            <a:custGeom>
              <a:avLst/>
              <a:gdLst/>
              <a:ahLst/>
              <a:cxnLst/>
              <a:rect r="r" b="b" t="t" l="l"/>
              <a:pathLst>
                <a:path h="504780" w="852043">
                  <a:moveTo>
                    <a:pt x="0" y="0"/>
                  </a:moveTo>
                  <a:lnTo>
                    <a:pt x="852043" y="0"/>
                  </a:lnTo>
                  <a:lnTo>
                    <a:pt x="852043" y="504780"/>
                  </a:lnTo>
                  <a:lnTo>
                    <a:pt x="0" y="504780"/>
                  </a:lnTo>
                  <a:close/>
                </a:path>
              </a:pathLst>
            </a:custGeom>
            <a:solidFill>
              <a:srgbClr val="F4F1EC"/>
            </a:solidFill>
          </p:spPr>
        </p:sp>
        <p:sp>
          <p:nvSpPr>
            <p:cNvPr name="TextBox 36" id="36"/>
            <p:cNvSpPr txBox="true"/>
            <p:nvPr/>
          </p:nvSpPr>
          <p:spPr>
            <a:xfrm>
              <a:off x="0" y="-38100"/>
              <a:ext cx="852043" cy="542880"/>
            </a:xfrm>
            <a:prstGeom prst="rect">
              <a:avLst/>
            </a:prstGeom>
          </p:spPr>
          <p:txBody>
            <a:bodyPr anchor="ctr" rtlCol="false" tIns="27457" lIns="27457" bIns="27457" rIns="27457"/>
            <a:lstStyle/>
            <a:p>
              <a:pPr algn="ctr">
                <a:lnSpc>
                  <a:spcPts val="2604"/>
                </a:lnSpc>
              </a:pPr>
            </a:p>
            <a:p>
              <a:pPr algn="ctr">
                <a:lnSpc>
                  <a:spcPts val="2604"/>
                </a:lnSpc>
              </a:pPr>
            </a:p>
          </p:txBody>
        </p:sp>
      </p:grpSp>
      <p:sp>
        <p:nvSpPr>
          <p:cNvPr name="TextBox 37" id="37"/>
          <p:cNvSpPr txBox="true"/>
          <p:nvPr/>
        </p:nvSpPr>
        <p:spPr>
          <a:xfrm rot="0">
            <a:off x="6270409" y="6521558"/>
            <a:ext cx="3081719" cy="1841009"/>
          </a:xfrm>
          <a:prstGeom prst="rect">
            <a:avLst/>
          </a:prstGeom>
        </p:spPr>
        <p:txBody>
          <a:bodyPr anchor="t" rtlCol="false" tIns="0" lIns="0" bIns="0" rIns="0">
            <a:spAutoFit/>
          </a:bodyPr>
          <a:lstStyle/>
          <a:p>
            <a:pPr algn="just">
              <a:lnSpc>
                <a:spcPts val="2449"/>
              </a:lnSpc>
              <a:spcBef>
                <a:spcPct val="0"/>
              </a:spcBef>
            </a:pPr>
            <a:r>
              <a:rPr lang="en-US" sz="1749">
                <a:solidFill>
                  <a:srgbClr val="000000"/>
                </a:solidFill>
                <a:latin typeface="Canva Sans Bold"/>
              </a:rPr>
              <a:t>Some of the funds from other creditors are used to pay the KMK installments and the other part is transferred to affiliated companies.</a:t>
            </a:r>
          </a:p>
        </p:txBody>
      </p:sp>
      <p:grpSp>
        <p:nvGrpSpPr>
          <p:cNvPr name="Group 38" id="38"/>
          <p:cNvGrpSpPr/>
          <p:nvPr/>
        </p:nvGrpSpPr>
        <p:grpSpPr>
          <a:xfrm rot="0">
            <a:off x="9985227" y="6987831"/>
            <a:ext cx="2938418" cy="867984"/>
            <a:chOff x="0" y="0"/>
            <a:chExt cx="748300" cy="221041"/>
          </a:xfrm>
        </p:grpSpPr>
        <p:sp>
          <p:nvSpPr>
            <p:cNvPr name="Freeform 39" id="39"/>
            <p:cNvSpPr/>
            <p:nvPr/>
          </p:nvSpPr>
          <p:spPr>
            <a:xfrm flipH="false" flipV="false" rot="0">
              <a:off x="0" y="0"/>
              <a:ext cx="748300" cy="221041"/>
            </a:xfrm>
            <a:custGeom>
              <a:avLst/>
              <a:gdLst/>
              <a:ahLst/>
              <a:cxnLst/>
              <a:rect r="r" b="b" t="t" l="l"/>
              <a:pathLst>
                <a:path h="221041" w="748300">
                  <a:moveTo>
                    <a:pt x="0" y="0"/>
                  </a:moveTo>
                  <a:lnTo>
                    <a:pt x="748300" y="0"/>
                  </a:lnTo>
                  <a:lnTo>
                    <a:pt x="748300" y="221041"/>
                  </a:lnTo>
                  <a:lnTo>
                    <a:pt x="0" y="221041"/>
                  </a:lnTo>
                  <a:close/>
                </a:path>
              </a:pathLst>
            </a:custGeom>
            <a:solidFill>
              <a:srgbClr val="F4F1EC"/>
            </a:solidFill>
          </p:spPr>
        </p:sp>
        <p:sp>
          <p:nvSpPr>
            <p:cNvPr name="TextBox 40" id="40"/>
            <p:cNvSpPr txBox="true"/>
            <p:nvPr/>
          </p:nvSpPr>
          <p:spPr>
            <a:xfrm>
              <a:off x="0" y="-38100"/>
              <a:ext cx="748300" cy="259141"/>
            </a:xfrm>
            <a:prstGeom prst="rect">
              <a:avLst/>
            </a:prstGeom>
          </p:spPr>
          <p:txBody>
            <a:bodyPr anchor="ctr" rtlCol="false" tIns="27457" lIns="27457" bIns="27457" rIns="27457"/>
            <a:lstStyle/>
            <a:p>
              <a:pPr algn="ctr">
                <a:lnSpc>
                  <a:spcPts val="2604"/>
                </a:lnSpc>
              </a:pPr>
            </a:p>
            <a:p>
              <a:pPr algn="ctr">
                <a:lnSpc>
                  <a:spcPts val="2604"/>
                </a:lnSpc>
              </a:pPr>
            </a:p>
          </p:txBody>
        </p:sp>
      </p:grpSp>
      <p:sp>
        <p:nvSpPr>
          <p:cNvPr name="TextBox 41" id="41"/>
          <p:cNvSpPr txBox="true"/>
          <p:nvPr/>
        </p:nvSpPr>
        <p:spPr>
          <a:xfrm rot="0">
            <a:off x="10115124" y="7074564"/>
            <a:ext cx="2634608" cy="635602"/>
          </a:xfrm>
          <a:prstGeom prst="rect">
            <a:avLst/>
          </a:prstGeom>
        </p:spPr>
        <p:txBody>
          <a:bodyPr anchor="t" rtlCol="false" tIns="0" lIns="0" bIns="0" rIns="0">
            <a:spAutoFit/>
          </a:bodyPr>
          <a:lstStyle/>
          <a:p>
            <a:pPr algn="just">
              <a:lnSpc>
                <a:spcPts val="2587"/>
              </a:lnSpc>
              <a:spcBef>
                <a:spcPct val="0"/>
              </a:spcBef>
            </a:pPr>
            <a:r>
              <a:rPr lang="en-US" sz="1848">
                <a:solidFill>
                  <a:srgbClr val="000000"/>
                </a:solidFill>
                <a:latin typeface="Canva Sans Bold"/>
              </a:rPr>
              <a:t>Report collectibility smoothly.</a:t>
            </a:r>
          </a:p>
        </p:txBody>
      </p:sp>
      <p:grpSp>
        <p:nvGrpSpPr>
          <p:cNvPr name="Group 42" id="42"/>
          <p:cNvGrpSpPr/>
          <p:nvPr/>
        </p:nvGrpSpPr>
        <p:grpSpPr>
          <a:xfrm rot="0">
            <a:off x="6180702" y="8600881"/>
            <a:ext cx="3323655" cy="867984"/>
            <a:chOff x="0" y="0"/>
            <a:chExt cx="846404" cy="221041"/>
          </a:xfrm>
        </p:grpSpPr>
        <p:sp>
          <p:nvSpPr>
            <p:cNvPr name="Freeform 43" id="43"/>
            <p:cNvSpPr/>
            <p:nvPr/>
          </p:nvSpPr>
          <p:spPr>
            <a:xfrm flipH="false" flipV="false" rot="0">
              <a:off x="0" y="0"/>
              <a:ext cx="846404" cy="221041"/>
            </a:xfrm>
            <a:custGeom>
              <a:avLst/>
              <a:gdLst/>
              <a:ahLst/>
              <a:cxnLst/>
              <a:rect r="r" b="b" t="t" l="l"/>
              <a:pathLst>
                <a:path h="221041" w="846404">
                  <a:moveTo>
                    <a:pt x="0" y="0"/>
                  </a:moveTo>
                  <a:lnTo>
                    <a:pt x="846404" y="0"/>
                  </a:lnTo>
                  <a:lnTo>
                    <a:pt x="846404" y="221041"/>
                  </a:lnTo>
                  <a:lnTo>
                    <a:pt x="0" y="221041"/>
                  </a:lnTo>
                  <a:close/>
                </a:path>
              </a:pathLst>
            </a:custGeom>
            <a:solidFill>
              <a:srgbClr val="F4F1EC"/>
            </a:solidFill>
          </p:spPr>
        </p:sp>
        <p:sp>
          <p:nvSpPr>
            <p:cNvPr name="TextBox 44" id="44"/>
            <p:cNvSpPr txBox="true"/>
            <p:nvPr/>
          </p:nvSpPr>
          <p:spPr>
            <a:xfrm>
              <a:off x="0" y="-38100"/>
              <a:ext cx="846404" cy="259141"/>
            </a:xfrm>
            <a:prstGeom prst="rect">
              <a:avLst/>
            </a:prstGeom>
          </p:spPr>
          <p:txBody>
            <a:bodyPr anchor="ctr" rtlCol="false" tIns="27457" lIns="27457" bIns="27457" rIns="27457"/>
            <a:lstStyle/>
            <a:p>
              <a:pPr algn="ctr">
                <a:lnSpc>
                  <a:spcPts val="2604"/>
                </a:lnSpc>
              </a:pPr>
            </a:p>
            <a:p>
              <a:pPr algn="ctr">
                <a:lnSpc>
                  <a:spcPts val="2604"/>
                </a:lnSpc>
              </a:pPr>
            </a:p>
          </p:txBody>
        </p:sp>
      </p:grpSp>
      <p:sp>
        <p:nvSpPr>
          <p:cNvPr name="TextBox 45" id="45"/>
          <p:cNvSpPr txBox="true"/>
          <p:nvPr/>
        </p:nvSpPr>
        <p:spPr>
          <a:xfrm rot="0">
            <a:off x="6398161" y="8866279"/>
            <a:ext cx="2803287" cy="308612"/>
          </a:xfrm>
          <a:prstGeom prst="rect">
            <a:avLst/>
          </a:prstGeom>
        </p:spPr>
        <p:txBody>
          <a:bodyPr anchor="t" rtlCol="false" tIns="0" lIns="0" bIns="0" rIns="0">
            <a:spAutoFit/>
          </a:bodyPr>
          <a:lstStyle/>
          <a:p>
            <a:pPr algn="just">
              <a:lnSpc>
                <a:spcPts val="2587"/>
              </a:lnSpc>
              <a:spcBef>
                <a:spcPct val="0"/>
              </a:spcBef>
            </a:pPr>
            <a:r>
              <a:rPr lang="en-US" sz="1848">
                <a:solidFill>
                  <a:srgbClr val="000000"/>
                </a:solidFill>
                <a:latin typeface="Canva Sans Bold"/>
              </a:rPr>
              <a:t>The debtor is liquidated.</a:t>
            </a:r>
          </a:p>
        </p:txBody>
      </p:sp>
      <p:grpSp>
        <p:nvGrpSpPr>
          <p:cNvPr name="Group 46" id="46"/>
          <p:cNvGrpSpPr/>
          <p:nvPr/>
        </p:nvGrpSpPr>
        <p:grpSpPr>
          <a:xfrm rot="0">
            <a:off x="9963086" y="8600881"/>
            <a:ext cx="2938418" cy="867984"/>
            <a:chOff x="0" y="0"/>
            <a:chExt cx="748300" cy="221041"/>
          </a:xfrm>
        </p:grpSpPr>
        <p:sp>
          <p:nvSpPr>
            <p:cNvPr name="Freeform 47" id="47"/>
            <p:cNvSpPr/>
            <p:nvPr/>
          </p:nvSpPr>
          <p:spPr>
            <a:xfrm flipH="false" flipV="false" rot="0">
              <a:off x="0" y="0"/>
              <a:ext cx="748300" cy="221041"/>
            </a:xfrm>
            <a:custGeom>
              <a:avLst/>
              <a:gdLst/>
              <a:ahLst/>
              <a:cxnLst/>
              <a:rect r="r" b="b" t="t" l="l"/>
              <a:pathLst>
                <a:path h="221041" w="748300">
                  <a:moveTo>
                    <a:pt x="0" y="0"/>
                  </a:moveTo>
                  <a:lnTo>
                    <a:pt x="748300" y="0"/>
                  </a:lnTo>
                  <a:lnTo>
                    <a:pt x="748300" y="221041"/>
                  </a:lnTo>
                  <a:lnTo>
                    <a:pt x="0" y="221041"/>
                  </a:lnTo>
                  <a:close/>
                </a:path>
              </a:pathLst>
            </a:custGeom>
            <a:solidFill>
              <a:srgbClr val="F4F1EC"/>
            </a:solidFill>
          </p:spPr>
        </p:sp>
        <p:sp>
          <p:nvSpPr>
            <p:cNvPr name="TextBox 48" id="48"/>
            <p:cNvSpPr txBox="true"/>
            <p:nvPr/>
          </p:nvSpPr>
          <p:spPr>
            <a:xfrm>
              <a:off x="0" y="-38100"/>
              <a:ext cx="748300" cy="259141"/>
            </a:xfrm>
            <a:prstGeom prst="rect">
              <a:avLst/>
            </a:prstGeom>
          </p:spPr>
          <p:txBody>
            <a:bodyPr anchor="ctr" rtlCol="false" tIns="27457" lIns="27457" bIns="27457" rIns="27457"/>
            <a:lstStyle/>
            <a:p>
              <a:pPr algn="ctr">
                <a:lnSpc>
                  <a:spcPts val="2604"/>
                </a:lnSpc>
              </a:pPr>
            </a:p>
            <a:p>
              <a:pPr algn="ctr">
                <a:lnSpc>
                  <a:spcPts val="2604"/>
                </a:lnSpc>
              </a:pPr>
            </a:p>
          </p:txBody>
        </p:sp>
      </p:grpSp>
      <p:sp>
        <p:nvSpPr>
          <p:cNvPr name="TextBox 49" id="49"/>
          <p:cNvSpPr txBox="true"/>
          <p:nvPr/>
        </p:nvSpPr>
        <p:spPr>
          <a:xfrm rot="0">
            <a:off x="10035556" y="8702785"/>
            <a:ext cx="2724787" cy="635602"/>
          </a:xfrm>
          <a:prstGeom prst="rect">
            <a:avLst/>
          </a:prstGeom>
        </p:spPr>
        <p:txBody>
          <a:bodyPr anchor="t" rtlCol="false" tIns="0" lIns="0" bIns="0" rIns="0">
            <a:spAutoFit/>
          </a:bodyPr>
          <a:lstStyle/>
          <a:p>
            <a:pPr algn="ctr">
              <a:lnSpc>
                <a:spcPts val="2587"/>
              </a:lnSpc>
              <a:spcBef>
                <a:spcPct val="0"/>
              </a:spcBef>
            </a:pPr>
            <a:r>
              <a:rPr lang="en-US" sz="1848">
                <a:solidFill>
                  <a:srgbClr val="000000"/>
                </a:solidFill>
                <a:latin typeface="Canva Sans Bold"/>
              </a:rPr>
              <a:t>Elimination of bad credit</a:t>
            </a:r>
          </a:p>
        </p:txBody>
      </p:sp>
      <p:grpSp>
        <p:nvGrpSpPr>
          <p:cNvPr name="Group 50" id="50"/>
          <p:cNvGrpSpPr/>
          <p:nvPr/>
        </p:nvGrpSpPr>
        <p:grpSpPr>
          <a:xfrm rot="0">
            <a:off x="13337946" y="6738237"/>
            <a:ext cx="4229875" cy="1436225"/>
            <a:chOff x="0" y="0"/>
            <a:chExt cx="1077183" cy="365750"/>
          </a:xfrm>
        </p:grpSpPr>
        <p:sp>
          <p:nvSpPr>
            <p:cNvPr name="Freeform 51" id="51"/>
            <p:cNvSpPr/>
            <p:nvPr/>
          </p:nvSpPr>
          <p:spPr>
            <a:xfrm flipH="false" flipV="false" rot="0">
              <a:off x="0" y="0"/>
              <a:ext cx="1077183" cy="365750"/>
            </a:xfrm>
            <a:custGeom>
              <a:avLst/>
              <a:gdLst/>
              <a:ahLst/>
              <a:cxnLst/>
              <a:rect r="r" b="b" t="t" l="l"/>
              <a:pathLst>
                <a:path h="365750" w="1077183">
                  <a:moveTo>
                    <a:pt x="0" y="0"/>
                  </a:moveTo>
                  <a:lnTo>
                    <a:pt x="1077183" y="0"/>
                  </a:lnTo>
                  <a:lnTo>
                    <a:pt x="1077183" y="365750"/>
                  </a:lnTo>
                  <a:lnTo>
                    <a:pt x="0" y="365750"/>
                  </a:lnTo>
                  <a:close/>
                </a:path>
              </a:pathLst>
            </a:custGeom>
            <a:solidFill>
              <a:srgbClr val="F4F1EC"/>
            </a:solidFill>
          </p:spPr>
        </p:sp>
        <p:sp>
          <p:nvSpPr>
            <p:cNvPr name="TextBox 52" id="52"/>
            <p:cNvSpPr txBox="true"/>
            <p:nvPr/>
          </p:nvSpPr>
          <p:spPr>
            <a:xfrm>
              <a:off x="0" y="-38100"/>
              <a:ext cx="1077183" cy="403850"/>
            </a:xfrm>
            <a:prstGeom prst="rect">
              <a:avLst/>
            </a:prstGeom>
          </p:spPr>
          <p:txBody>
            <a:bodyPr anchor="ctr" rtlCol="false" tIns="27457" lIns="27457" bIns="27457" rIns="27457"/>
            <a:lstStyle/>
            <a:p>
              <a:pPr algn="ctr">
                <a:lnSpc>
                  <a:spcPts val="2604"/>
                </a:lnSpc>
              </a:pPr>
            </a:p>
            <a:p>
              <a:pPr algn="ctr">
                <a:lnSpc>
                  <a:spcPts val="2604"/>
                </a:lnSpc>
              </a:pPr>
            </a:p>
          </p:txBody>
        </p:sp>
      </p:grpSp>
      <p:sp>
        <p:nvSpPr>
          <p:cNvPr name="TextBox 53" id="53"/>
          <p:cNvSpPr txBox="true"/>
          <p:nvPr/>
        </p:nvSpPr>
        <p:spPr>
          <a:xfrm rot="0">
            <a:off x="13559670" y="6913984"/>
            <a:ext cx="3786426" cy="1037106"/>
          </a:xfrm>
          <a:prstGeom prst="rect">
            <a:avLst/>
          </a:prstGeom>
        </p:spPr>
        <p:txBody>
          <a:bodyPr anchor="t" rtlCol="false" tIns="0" lIns="0" bIns="0" rIns="0">
            <a:spAutoFit/>
          </a:bodyPr>
          <a:lstStyle/>
          <a:p>
            <a:pPr algn="just">
              <a:lnSpc>
                <a:spcPts val="2741"/>
              </a:lnSpc>
              <a:spcBef>
                <a:spcPct val="0"/>
              </a:spcBef>
            </a:pPr>
            <a:r>
              <a:rPr lang="en-US" sz="1958">
                <a:solidFill>
                  <a:srgbClr val="000000"/>
                </a:solidFill>
                <a:latin typeface="Canva Sans Bold"/>
              </a:rPr>
              <a:t>Investors including regional development banks (BPD) buy Medium Term Notes (MTN).</a:t>
            </a:r>
          </a:p>
        </p:txBody>
      </p:sp>
      <p:grpSp>
        <p:nvGrpSpPr>
          <p:cNvPr name="Group 54" id="54"/>
          <p:cNvGrpSpPr/>
          <p:nvPr/>
        </p:nvGrpSpPr>
        <p:grpSpPr>
          <a:xfrm rot="0">
            <a:off x="13315805" y="8634803"/>
            <a:ext cx="4229875" cy="867984"/>
            <a:chOff x="0" y="0"/>
            <a:chExt cx="1077183" cy="221041"/>
          </a:xfrm>
        </p:grpSpPr>
        <p:sp>
          <p:nvSpPr>
            <p:cNvPr name="Freeform 55" id="55"/>
            <p:cNvSpPr/>
            <p:nvPr/>
          </p:nvSpPr>
          <p:spPr>
            <a:xfrm flipH="false" flipV="false" rot="0">
              <a:off x="0" y="0"/>
              <a:ext cx="1077183" cy="221041"/>
            </a:xfrm>
            <a:custGeom>
              <a:avLst/>
              <a:gdLst/>
              <a:ahLst/>
              <a:cxnLst/>
              <a:rect r="r" b="b" t="t" l="l"/>
              <a:pathLst>
                <a:path h="221041" w="1077183">
                  <a:moveTo>
                    <a:pt x="0" y="0"/>
                  </a:moveTo>
                  <a:lnTo>
                    <a:pt x="1077183" y="0"/>
                  </a:lnTo>
                  <a:lnTo>
                    <a:pt x="1077183" y="221041"/>
                  </a:lnTo>
                  <a:lnTo>
                    <a:pt x="0" y="221041"/>
                  </a:lnTo>
                  <a:close/>
                </a:path>
              </a:pathLst>
            </a:custGeom>
            <a:solidFill>
              <a:srgbClr val="F4F1EC"/>
            </a:solidFill>
          </p:spPr>
        </p:sp>
        <p:sp>
          <p:nvSpPr>
            <p:cNvPr name="TextBox 56" id="56"/>
            <p:cNvSpPr txBox="true"/>
            <p:nvPr/>
          </p:nvSpPr>
          <p:spPr>
            <a:xfrm>
              <a:off x="0" y="-38100"/>
              <a:ext cx="1077183" cy="259141"/>
            </a:xfrm>
            <a:prstGeom prst="rect">
              <a:avLst/>
            </a:prstGeom>
          </p:spPr>
          <p:txBody>
            <a:bodyPr anchor="ctr" rtlCol="false" tIns="27457" lIns="27457" bIns="27457" rIns="27457"/>
            <a:lstStyle/>
            <a:p>
              <a:pPr algn="ctr">
                <a:lnSpc>
                  <a:spcPts val="2604"/>
                </a:lnSpc>
              </a:pPr>
            </a:p>
            <a:p>
              <a:pPr algn="ctr">
                <a:lnSpc>
                  <a:spcPts val="2604"/>
                </a:lnSpc>
              </a:pPr>
            </a:p>
          </p:txBody>
        </p:sp>
      </p:grpSp>
      <p:sp>
        <p:nvSpPr>
          <p:cNvPr name="TextBox 57" id="57"/>
          <p:cNvSpPr txBox="true"/>
          <p:nvPr/>
        </p:nvSpPr>
        <p:spPr>
          <a:xfrm rot="0">
            <a:off x="13374629" y="8702785"/>
            <a:ext cx="4112226" cy="635602"/>
          </a:xfrm>
          <a:prstGeom prst="rect">
            <a:avLst/>
          </a:prstGeom>
        </p:spPr>
        <p:txBody>
          <a:bodyPr anchor="t" rtlCol="false" tIns="0" lIns="0" bIns="0" rIns="0">
            <a:spAutoFit/>
          </a:bodyPr>
          <a:lstStyle/>
          <a:p>
            <a:pPr algn="just">
              <a:lnSpc>
                <a:spcPts val="2587"/>
              </a:lnSpc>
              <a:spcBef>
                <a:spcPct val="0"/>
              </a:spcBef>
            </a:pPr>
            <a:r>
              <a:rPr lang="en-US" sz="1848">
                <a:solidFill>
                  <a:srgbClr val="000000"/>
                </a:solidFill>
                <a:latin typeface="Canva Sans Bold"/>
              </a:rPr>
              <a:t>Losses to investors including regional development banks (BPD)</a:t>
            </a:r>
          </a:p>
        </p:txBody>
      </p:sp>
      <p:sp>
        <p:nvSpPr>
          <p:cNvPr name="AutoShape 58" id="58"/>
          <p:cNvSpPr/>
          <p:nvPr/>
        </p:nvSpPr>
        <p:spPr>
          <a:xfrm>
            <a:off x="10588530" y="1875492"/>
            <a:ext cx="865905" cy="0"/>
          </a:xfrm>
          <a:prstGeom prst="line">
            <a:avLst/>
          </a:prstGeom>
          <a:ln cap="flat" w="76200">
            <a:solidFill>
              <a:srgbClr val="000000"/>
            </a:solidFill>
            <a:prstDash val="solid"/>
            <a:headEnd type="none" len="sm" w="sm"/>
            <a:tailEnd type="arrow" len="sm" w="med"/>
          </a:ln>
        </p:spPr>
      </p:sp>
      <p:sp>
        <p:nvSpPr>
          <p:cNvPr name="AutoShape 59" id="59"/>
          <p:cNvSpPr/>
          <p:nvPr/>
        </p:nvSpPr>
        <p:spPr>
          <a:xfrm>
            <a:off x="8429469" y="3612596"/>
            <a:ext cx="20112" cy="1807892"/>
          </a:xfrm>
          <a:prstGeom prst="line">
            <a:avLst/>
          </a:prstGeom>
          <a:ln cap="flat" w="76200">
            <a:solidFill>
              <a:srgbClr val="000000"/>
            </a:solidFill>
            <a:prstDash val="solid"/>
            <a:headEnd type="none" len="sm" w="sm"/>
            <a:tailEnd type="arrow" len="sm" w="med"/>
          </a:ln>
        </p:spPr>
      </p:sp>
      <p:sp>
        <p:nvSpPr>
          <p:cNvPr name="AutoShape 60" id="60"/>
          <p:cNvSpPr/>
          <p:nvPr/>
        </p:nvSpPr>
        <p:spPr>
          <a:xfrm>
            <a:off x="14376035" y="4870125"/>
            <a:ext cx="18507" cy="550790"/>
          </a:xfrm>
          <a:prstGeom prst="line">
            <a:avLst/>
          </a:prstGeom>
          <a:ln cap="flat" w="76200">
            <a:solidFill>
              <a:srgbClr val="000000"/>
            </a:solidFill>
            <a:prstDash val="solid"/>
            <a:headEnd type="none" len="sm" w="sm"/>
            <a:tailEnd type="arrow" len="sm" w="med"/>
          </a:ln>
        </p:spPr>
      </p:sp>
      <p:sp>
        <p:nvSpPr>
          <p:cNvPr name="AutoShape 61" id="61"/>
          <p:cNvSpPr/>
          <p:nvPr/>
        </p:nvSpPr>
        <p:spPr>
          <a:xfrm>
            <a:off x="11454435" y="6118298"/>
            <a:ext cx="0" cy="869533"/>
          </a:xfrm>
          <a:prstGeom prst="line">
            <a:avLst/>
          </a:prstGeom>
          <a:ln cap="flat" w="76200">
            <a:solidFill>
              <a:srgbClr val="000000"/>
            </a:solidFill>
            <a:prstDash val="solid"/>
            <a:headEnd type="none" len="sm" w="sm"/>
            <a:tailEnd type="arrow" len="sm" w="med"/>
          </a:ln>
        </p:spPr>
      </p:sp>
      <p:sp>
        <p:nvSpPr>
          <p:cNvPr name="AutoShape 62" id="62"/>
          <p:cNvSpPr/>
          <p:nvPr/>
        </p:nvSpPr>
        <p:spPr>
          <a:xfrm flipV="true">
            <a:off x="12923644" y="7406652"/>
            <a:ext cx="450985" cy="15171"/>
          </a:xfrm>
          <a:prstGeom prst="line">
            <a:avLst/>
          </a:prstGeom>
          <a:ln cap="flat" w="76200">
            <a:solidFill>
              <a:srgbClr val="000000"/>
            </a:solidFill>
            <a:prstDash val="solid"/>
            <a:headEnd type="none" len="sm" w="sm"/>
            <a:tailEnd type="arrow" len="sm" w="med"/>
          </a:ln>
        </p:spPr>
      </p:sp>
      <p:sp>
        <p:nvSpPr>
          <p:cNvPr name="AutoShape 63" id="63"/>
          <p:cNvSpPr/>
          <p:nvPr/>
        </p:nvSpPr>
        <p:spPr>
          <a:xfrm>
            <a:off x="9504357" y="9034873"/>
            <a:ext cx="531199" cy="0"/>
          </a:xfrm>
          <a:prstGeom prst="line">
            <a:avLst/>
          </a:prstGeom>
          <a:ln cap="flat" w="76200">
            <a:solidFill>
              <a:srgbClr val="000000"/>
            </a:solidFill>
            <a:prstDash val="solid"/>
            <a:headEnd type="none" len="sm" w="sm"/>
            <a:tailEnd type="arrow" len="sm" w="med"/>
          </a:ln>
        </p:spPr>
      </p:sp>
      <p:sp>
        <p:nvSpPr>
          <p:cNvPr name="AutoShape 64" id="64"/>
          <p:cNvSpPr/>
          <p:nvPr/>
        </p:nvSpPr>
        <p:spPr>
          <a:xfrm>
            <a:off x="7842530" y="9468865"/>
            <a:ext cx="7588212" cy="33922"/>
          </a:xfrm>
          <a:prstGeom prst="line">
            <a:avLst/>
          </a:prstGeom>
          <a:ln cap="flat" w="76200">
            <a:solidFill>
              <a:srgbClr val="000000"/>
            </a:solidFill>
            <a:prstDash val="solid"/>
            <a:headEnd type="none" len="sm" w="sm"/>
            <a:tailEnd type="arrow" len="sm" w="med"/>
          </a:ln>
        </p:spPr>
      </p:sp>
      <p:sp>
        <p:nvSpPr>
          <p:cNvPr name="AutoShape 65" id="65"/>
          <p:cNvSpPr/>
          <p:nvPr/>
        </p:nvSpPr>
        <p:spPr>
          <a:xfrm flipH="true" flipV="true">
            <a:off x="9352128" y="7456350"/>
            <a:ext cx="6100755" cy="718113"/>
          </a:xfrm>
          <a:prstGeom prst="line">
            <a:avLst/>
          </a:prstGeom>
          <a:ln cap="flat" w="76200">
            <a:solidFill>
              <a:srgbClr val="000000"/>
            </a:solidFill>
            <a:prstDash val="solid"/>
            <a:headEnd type="none" len="sm" w="sm"/>
            <a:tailEnd type="arrow" len="sm" w="med"/>
          </a:ln>
        </p:spPr>
      </p:sp>
      <p:sp>
        <p:nvSpPr>
          <p:cNvPr name="AutoShape 66" id="66"/>
          <p:cNvSpPr/>
          <p:nvPr/>
        </p:nvSpPr>
        <p:spPr>
          <a:xfrm>
            <a:off x="7799804" y="6027515"/>
            <a:ext cx="11464" cy="522618"/>
          </a:xfrm>
          <a:prstGeom prst="line">
            <a:avLst/>
          </a:prstGeom>
          <a:ln cap="flat" w="76200">
            <a:solidFill>
              <a:srgbClr val="000000"/>
            </a:solidFill>
            <a:prstDash val="solid"/>
            <a:headEnd type="none" len="sm" w="sm"/>
            <a:tailEnd type="arrow" len="sm" w="med"/>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CBB55"/>
        </a:solidFill>
      </p:bgPr>
    </p:bg>
    <p:spTree>
      <p:nvGrpSpPr>
        <p:cNvPr id="1" name=""/>
        <p:cNvGrpSpPr/>
        <p:nvPr/>
      </p:nvGrpSpPr>
      <p:grpSpPr>
        <a:xfrm>
          <a:off x="0" y="0"/>
          <a:ext cx="0" cy="0"/>
          <a:chOff x="0" y="0"/>
          <a:chExt cx="0" cy="0"/>
        </a:xfrm>
      </p:grpSpPr>
      <p:grpSp>
        <p:nvGrpSpPr>
          <p:cNvPr name="Group 2" id="2"/>
          <p:cNvGrpSpPr/>
          <p:nvPr/>
        </p:nvGrpSpPr>
        <p:grpSpPr>
          <a:xfrm rot="0">
            <a:off x="686957" y="6140219"/>
            <a:ext cx="4684898" cy="3203806"/>
            <a:chOff x="0" y="0"/>
            <a:chExt cx="640670" cy="438127"/>
          </a:xfrm>
        </p:grpSpPr>
        <p:sp>
          <p:nvSpPr>
            <p:cNvPr name="Freeform 3" id="3"/>
            <p:cNvSpPr/>
            <p:nvPr/>
          </p:nvSpPr>
          <p:spPr>
            <a:xfrm flipH="false" flipV="false" rot="0">
              <a:off x="0" y="0"/>
              <a:ext cx="640670" cy="438127"/>
            </a:xfrm>
            <a:custGeom>
              <a:avLst/>
              <a:gdLst/>
              <a:ahLst/>
              <a:cxnLst/>
              <a:rect r="r" b="b" t="t" l="l"/>
              <a:pathLst>
                <a:path h="438127" w="640670">
                  <a:moveTo>
                    <a:pt x="0" y="0"/>
                  </a:moveTo>
                  <a:lnTo>
                    <a:pt x="640670" y="0"/>
                  </a:lnTo>
                  <a:lnTo>
                    <a:pt x="640670" y="438127"/>
                  </a:lnTo>
                  <a:lnTo>
                    <a:pt x="0" y="438127"/>
                  </a:lnTo>
                  <a:close/>
                </a:path>
              </a:pathLst>
            </a:custGeom>
            <a:solidFill>
              <a:srgbClr val="F4F1EC"/>
            </a:solidFill>
          </p:spPr>
        </p:sp>
        <p:sp>
          <p:nvSpPr>
            <p:cNvPr name="TextBox 4" id="4"/>
            <p:cNvSpPr txBox="true"/>
            <p:nvPr/>
          </p:nvSpPr>
          <p:spPr>
            <a:xfrm>
              <a:off x="0" y="-66675"/>
              <a:ext cx="640670" cy="504802"/>
            </a:xfrm>
            <a:prstGeom prst="rect">
              <a:avLst/>
            </a:prstGeom>
          </p:spPr>
          <p:txBody>
            <a:bodyPr anchor="ctr" rtlCol="false" tIns="50800" lIns="50800" bIns="50800" rIns="50800"/>
            <a:lstStyle/>
            <a:p>
              <a:pPr algn="ctr">
                <a:lnSpc>
                  <a:spcPts val="4819"/>
                </a:lnSpc>
              </a:pPr>
            </a:p>
            <a:p>
              <a:pPr algn="ctr">
                <a:lnSpc>
                  <a:spcPts val="4819"/>
                </a:lnSpc>
              </a:pPr>
            </a:p>
          </p:txBody>
        </p:sp>
      </p:grpSp>
      <p:grpSp>
        <p:nvGrpSpPr>
          <p:cNvPr name="Group 5" id="5"/>
          <p:cNvGrpSpPr/>
          <p:nvPr/>
        </p:nvGrpSpPr>
        <p:grpSpPr>
          <a:xfrm rot="0">
            <a:off x="6028052" y="6140219"/>
            <a:ext cx="7042931" cy="3203806"/>
            <a:chOff x="0" y="0"/>
            <a:chExt cx="963136" cy="438127"/>
          </a:xfrm>
        </p:grpSpPr>
        <p:sp>
          <p:nvSpPr>
            <p:cNvPr name="Freeform 6" id="6"/>
            <p:cNvSpPr/>
            <p:nvPr/>
          </p:nvSpPr>
          <p:spPr>
            <a:xfrm flipH="false" flipV="false" rot="0">
              <a:off x="0" y="0"/>
              <a:ext cx="963136" cy="438127"/>
            </a:xfrm>
            <a:custGeom>
              <a:avLst/>
              <a:gdLst/>
              <a:ahLst/>
              <a:cxnLst/>
              <a:rect r="r" b="b" t="t" l="l"/>
              <a:pathLst>
                <a:path h="438127" w="963136">
                  <a:moveTo>
                    <a:pt x="0" y="0"/>
                  </a:moveTo>
                  <a:lnTo>
                    <a:pt x="963136" y="0"/>
                  </a:lnTo>
                  <a:lnTo>
                    <a:pt x="963136" y="438127"/>
                  </a:lnTo>
                  <a:lnTo>
                    <a:pt x="0" y="438127"/>
                  </a:lnTo>
                  <a:close/>
                </a:path>
              </a:pathLst>
            </a:custGeom>
            <a:solidFill>
              <a:srgbClr val="F4F1EC"/>
            </a:solidFill>
          </p:spPr>
        </p:sp>
        <p:sp>
          <p:nvSpPr>
            <p:cNvPr name="TextBox 7" id="7"/>
            <p:cNvSpPr txBox="true"/>
            <p:nvPr/>
          </p:nvSpPr>
          <p:spPr>
            <a:xfrm>
              <a:off x="0" y="-66675"/>
              <a:ext cx="963136" cy="504802"/>
            </a:xfrm>
            <a:prstGeom prst="rect">
              <a:avLst/>
            </a:prstGeom>
          </p:spPr>
          <p:txBody>
            <a:bodyPr anchor="ctr" rtlCol="false" tIns="50800" lIns="50800" bIns="50800" rIns="50800"/>
            <a:lstStyle/>
            <a:p>
              <a:pPr algn="ctr">
                <a:lnSpc>
                  <a:spcPts val="4819"/>
                </a:lnSpc>
              </a:pPr>
            </a:p>
            <a:p>
              <a:pPr algn="ctr">
                <a:lnSpc>
                  <a:spcPts val="4819"/>
                </a:lnSpc>
              </a:pPr>
            </a:p>
          </p:txBody>
        </p:sp>
      </p:grpSp>
      <p:grpSp>
        <p:nvGrpSpPr>
          <p:cNvPr name="Group 8" id="8"/>
          <p:cNvGrpSpPr/>
          <p:nvPr/>
        </p:nvGrpSpPr>
        <p:grpSpPr>
          <a:xfrm rot="0">
            <a:off x="14002081" y="6988768"/>
            <a:ext cx="3195756" cy="1366142"/>
            <a:chOff x="0" y="0"/>
            <a:chExt cx="437027" cy="186823"/>
          </a:xfrm>
        </p:grpSpPr>
        <p:sp>
          <p:nvSpPr>
            <p:cNvPr name="Freeform 9" id="9"/>
            <p:cNvSpPr/>
            <p:nvPr/>
          </p:nvSpPr>
          <p:spPr>
            <a:xfrm flipH="false" flipV="false" rot="0">
              <a:off x="0" y="0"/>
              <a:ext cx="437027" cy="186823"/>
            </a:xfrm>
            <a:custGeom>
              <a:avLst/>
              <a:gdLst/>
              <a:ahLst/>
              <a:cxnLst/>
              <a:rect r="r" b="b" t="t" l="l"/>
              <a:pathLst>
                <a:path h="186823" w="437027">
                  <a:moveTo>
                    <a:pt x="0" y="0"/>
                  </a:moveTo>
                  <a:lnTo>
                    <a:pt x="437027" y="0"/>
                  </a:lnTo>
                  <a:lnTo>
                    <a:pt x="437027" y="186823"/>
                  </a:lnTo>
                  <a:lnTo>
                    <a:pt x="0" y="186823"/>
                  </a:lnTo>
                  <a:close/>
                </a:path>
              </a:pathLst>
            </a:custGeom>
            <a:solidFill>
              <a:srgbClr val="F4F1EC"/>
            </a:solidFill>
          </p:spPr>
        </p:sp>
        <p:sp>
          <p:nvSpPr>
            <p:cNvPr name="TextBox 10" id="10"/>
            <p:cNvSpPr txBox="true"/>
            <p:nvPr/>
          </p:nvSpPr>
          <p:spPr>
            <a:xfrm>
              <a:off x="0" y="-66675"/>
              <a:ext cx="437027" cy="253498"/>
            </a:xfrm>
            <a:prstGeom prst="rect">
              <a:avLst/>
            </a:prstGeom>
          </p:spPr>
          <p:txBody>
            <a:bodyPr anchor="ctr" rtlCol="false" tIns="50800" lIns="50800" bIns="50800" rIns="50800"/>
            <a:lstStyle/>
            <a:p>
              <a:pPr algn="ctr">
                <a:lnSpc>
                  <a:spcPts val="4819"/>
                </a:lnSpc>
              </a:pPr>
            </a:p>
            <a:p>
              <a:pPr algn="ctr">
                <a:lnSpc>
                  <a:spcPts val="4819"/>
                </a:lnSpc>
              </a:pPr>
            </a:p>
          </p:txBody>
        </p:sp>
      </p:grpSp>
      <p:grpSp>
        <p:nvGrpSpPr>
          <p:cNvPr name="Group 11" id="11"/>
          <p:cNvGrpSpPr/>
          <p:nvPr/>
        </p:nvGrpSpPr>
        <p:grpSpPr>
          <a:xfrm rot="0">
            <a:off x="5029748" y="3389295"/>
            <a:ext cx="8041235" cy="1531620"/>
            <a:chOff x="0" y="0"/>
            <a:chExt cx="1099656" cy="209452"/>
          </a:xfrm>
        </p:grpSpPr>
        <p:sp>
          <p:nvSpPr>
            <p:cNvPr name="Freeform 12" id="12"/>
            <p:cNvSpPr/>
            <p:nvPr/>
          </p:nvSpPr>
          <p:spPr>
            <a:xfrm flipH="false" flipV="false" rot="0">
              <a:off x="0" y="0"/>
              <a:ext cx="1099656" cy="209452"/>
            </a:xfrm>
            <a:custGeom>
              <a:avLst/>
              <a:gdLst/>
              <a:ahLst/>
              <a:cxnLst/>
              <a:rect r="r" b="b" t="t" l="l"/>
              <a:pathLst>
                <a:path h="209452" w="1099656">
                  <a:moveTo>
                    <a:pt x="0" y="0"/>
                  </a:moveTo>
                  <a:lnTo>
                    <a:pt x="1099656" y="0"/>
                  </a:lnTo>
                  <a:lnTo>
                    <a:pt x="1099656" y="209452"/>
                  </a:lnTo>
                  <a:lnTo>
                    <a:pt x="0" y="209452"/>
                  </a:lnTo>
                  <a:close/>
                </a:path>
              </a:pathLst>
            </a:custGeom>
            <a:solidFill>
              <a:srgbClr val="F4F1EC"/>
            </a:solidFill>
          </p:spPr>
        </p:sp>
        <p:sp>
          <p:nvSpPr>
            <p:cNvPr name="TextBox 13" id="13"/>
            <p:cNvSpPr txBox="true"/>
            <p:nvPr/>
          </p:nvSpPr>
          <p:spPr>
            <a:xfrm>
              <a:off x="0" y="-66675"/>
              <a:ext cx="1099656" cy="276127"/>
            </a:xfrm>
            <a:prstGeom prst="rect">
              <a:avLst/>
            </a:prstGeom>
          </p:spPr>
          <p:txBody>
            <a:bodyPr anchor="ctr" rtlCol="false" tIns="50800" lIns="50800" bIns="50800" rIns="50800"/>
            <a:lstStyle/>
            <a:p>
              <a:pPr algn="ctr">
                <a:lnSpc>
                  <a:spcPts val="4819"/>
                </a:lnSpc>
              </a:pPr>
            </a:p>
            <a:p>
              <a:pPr algn="ctr">
                <a:lnSpc>
                  <a:spcPts val="4819"/>
                </a:lnSpc>
              </a:pPr>
            </a:p>
          </p:txBody>
        </p:sp>
      </p:grpSp>
      <p:sp>
        <p:nvSpPr>
          <p:cNvPr name="AutoShape 14" id="14"/>
          <p:cNvSpPr/>
          <p:nvPr/>
        </p:nvSpPr>
        <p:spPr>
          <a:xfrm>
            <a:off x="9339249" y="4920915"/>
            <a:ext cx="31569" cy="1219304"/>
          </a:xfrm>
          <a:prstGeom prst="line">
            <a:avLst/>
          </a:prstGeom>
          <a:ln cap="flat" w="114300">
            <a:solidFill>
              <a:srgbClr val="000000"/>
            </a:solidFill>
            <a:prstDash val="solid"/>
            <a:headEnd type="none" len="sm" w="sm"/>
            <a:tailEnd type="arrow" len="sm" w="med"/>
          </a:ln>
        </p:spPr>
      </p:sp>
      <p:sp>
        <p:nvSpPr>
          <p:cNvPr name="AutoShape 15" id="15"/>
          <p:cNvSpPr/>
          <p:nvPr/>
        </p:nvSpPr>
        <p:spPr>
          <a:xfrm flipH="true">
            <a:off x="3029406" y="4920915"/>
            <a:ext cx="3621070" cy="1219304"/>
          </a:xfrm>
          <a:prstGeom prst="line">
            <a:avLst/>
          </a:prstGeom>
          <a:ln cap="rnd" w="114300">
            <a:solidFill>
              <a:srgbClr val="000000"/>
            </a:solidFill>
            <a:prstDash val="solid"/>
            <a:headEnd type="none" len="sm" w="sm"/>
            <a:tailEnd type="arrow" len="sm" w="med"/>
          </a:ln>
        </p:spPr>
      </p:sp>
      <p:sp>
        <p:nvSpPr>
          <p:cNvPr name="AutoShape 16" id="16"/>
          <p:cNvSpPr/>
          <p:nvPr/>
        </p:nvSpPr>
        <p:spPr>
          <a:xfrm>
            <a:off x="12239306" y="4920915"/>
            <a:ext cx="3360654" cy="2067853"/>
          </a:xfrm>
          <a:prstGeom prst="line">
            <a:avLst/>
          </a:prstGeom>
          <a:ln cap="rnd" w="114300">
            <a:solidFill>
              <a:srgbClr val="000000"/>
            </a:solidFill>
            <a:prstDash val="solid"/>
            <a:headEnd type="none" len="sm" w="sm"/>
            <a:tailEnd type="arrow" len="sm" w="med"/>
          </a:ln>
        </p:spPr>
      </p:sp>
      <p:sp>
        <p:nvSpPr>
          <p:cNvPr name="AutoShape 17" id="17"/>
          <p:cNvSpPr/>
          <p:nvPr/>
        </p:nvSpPr>
        <p:spPr>
          <a:xfrm>
            <a:off x="5371855" y="7742122"/>
            <a:ext cx="656197" cy="0"/>
          </a:xfrm>
          <a:prstGeom prst="line">
            <a:avLst/>
          </a:prstGeom>
          <a:ln cap="flat" w="114300">
            <a:solidFill>
              <a:srgbClr val="000000"/>
            </a:solidFill>
            <a:prstDash val="solid"/>
            <a:headEnd type="none" len="sm" w="sm"/>
            <a:tailEnd type="arrow" len="sm" w="med"/>
          </a:ln>
        </p:spPr>
      </p:sp>
      <p:sp>
        <p:nvSpPr>
          <p:cNvPr name="AutoShape 18" id="18"/>
          <p:cNvSpPr/>
          <p:nvPr/>
        </p:nvSpPr>
        <p:spPr>
          <a:xfrm flipV="true">
            <a:off x="13070983" y="7671839"/>
            <a:ext cx="931098" cy="13133"/>
          </a:xfrm>
          <a:prstGeom prst="line">
            <a:avLst/>
          </a:prstGeom>
          <a:ln cap="flat" w="114300">
            <a:solidFill>
              <a:srgbClr val="000000"/>
            </a:solidFill>
            <a:prstDash val="solid"/>
            <a:headEnd type="none" len="sm" w="sm"/>
            <a:tailEnd type="arrow" len="sm" w="med"/>
          </a:ln>
        </p:spPr>
      </p:sp>
      <p:sp>
        <p:nvSpPr>
          <p:cNvPr name="Freeform 19" id="19"/>
          <p:cNvSpPr/>
          <p:nvPr/>
        </p:nvSpPr>
        <p:spPr>
          <a:xfrm flipH="false" flipV="false" rot="0">
            <a:off x="14071108" y="1467291"/>
            <a:ext cx="3829592" cy="3844007"/>
          </a:xfrm>
          <a:custGeom>
            <a:avLst/>
            <a:gdLst/>
            <a:ahLst/>
            <a:cxnLst/>
            <a:rect r="r" b="b" t="t" l="l"/>
            <a:pathLst>
              <a:path h="3844007" w="3829592">
                <a:moveTo>
                  <a:pt x="0" y="0"/>
                </a:moveTo>
                <a:lnTo>
                  <a:pt x="3829592" y="0"/>
                </a:lnTo>
                <a:lnTo>
                  <a:pt x="3829592" y="3844007"/>
                </a:lnTo>
                <a:lnTo>
                  <a:pt x="0" y="38440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277991" y="800100"/>
            <a:ext cx="12792992" cy="2057400"/>
          </a:xfrm>
          <a:prstGeom prst="rect">
            <a:avLst/>
          </a:prstGeom>
        </p:spPr>
        <p:txBody>
          <a:bodyPr anchor="t" rtlCol="false" tIns="0" lIns="0" bIns="0" rIns="0">
            <a:spAutoFit/>
          </a:bodyPr>
          <a:lstStyle/>
          <a:p>
            <a:pPr algn="ctr">
              <a:lnSpc>
                <a:spcPts val="16800"/>
              </a:lnSpc>
              <a:spcBef>
                <a:spcPct val="0"/>
              </a:spcBef>
            </a:pPr>
            <a:r>
              <a:rPr lang="en-US" sz="12000">
                <a:solidFill>
                  <a:srgbClr val="000000"/>
                </a:solidFill>
                <a:latin typeface="Canva Sans Bold"/>
              </a:rPr>
              <a:t>Fictitious Loan </a:t>
            </a:r>
          </a:p>
        </p:txBody>
      </p:sp>
      <p:sp>
        <p:nvSpPr>
          <p:cNvPr name="TextBox 21" id="21"/>
          <p:cNvSpPr txBox="true"/>
          <p:nvPr/>
        </p:nvSpPr>
        <p:spPr>
          <a:xfrm rot="0">
            <a:off x="682997" y="6418782"/>
            <a:ext cx="4344930" cy="217487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Canva Sans Bold"/>
              </a:rPr>
              <a:t>Borrowing someone's identity in return</a:t>
            </a:r>
          </a:p>
          <a:p>
            <a:pPr algn="just" marL="539749" indent="-269875" lvl="1">
              <a:lnSpc>
                <a:spcPts val="3499"/>
              </a:lnSpc>
              <a:buFont typeface="Arial"/>
              <a:buChar char="•"/>
            </a:pPr>
            <a:r>
              <a:rPr lang="en-US" sz="2499">
                <a:solidFill>
                  <a:srgbClr val="000000"/>
                </a:solidFill>
                <a:latin typeface="Canva Sans Bold"/>
              </a:rPr>
              <a:t>Using personal data on rejected credit applications</a:t>
            </a:r>
          </a:p>
        </p:txBody>
      </p:sp>
      <p:sp>
        <p:nvSpPr>
          <p:cNvPr name="TextBox 22" id="22"/>
          <p:cNvSpPr txBox="true"/>
          <p:nvPr/>
        </p:nvSpPr>
        <p:spPr>
          <a:xfrm rot="0">
            <a:off x="6272188" y="6341514"/>
            <a:ext cx="6489593" cy="261302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Canva Sans Bold"/>
              </a:rPr>
              <a:t>Engineering credit requirements documents</a:t>
            </a:r>
          </a:p>
          <a:p>
            <a:pPr algn="just" marL="539749" indent="-269875" lvl="1">
              <a:lnSpc>
                <a:spcPts val="3499"/>
              </a:lnSpc>
              <a:buFont typeface="Arial"/>
              <a:buChar char="•"/>
            </a:pPr>
            <a:r>
              <a:rPr lang="en-US" sz="2499">
                <a:solidFill>
                  <a:srgbClr val="000000"/>
                </a:solidFill>
                <a:latin typeface="Canva Sans Bold"/>
              </a:rPr>
              <a:t>Directions answer when OTS</a:t>
            </a:r>
          </a:p>
          <a:p>
            <a:pPr algn="just" marL="539749" indent="-269875" lvl="1">
              <a:lnSpc>
                <a:spcPts val="3499"/>
              </a:lnSpc>
              <a:buFont typeface="Arial"/>
              <a:buChar char="•"/>
            </a:pPr>
            <a:r>
              <a:rPr lang="en-US" sz="2499">
                <a:solidFill>
                  <a:srgbClr val="000000"/>
                </a:solidFill>
                <a:latin typeface="Canva Sans Bold"/>
              </a:rPr>
              <a:t>Formality analysis</a:t>
            </a:r>
          </a:p>
          <a:p>
            <a:pPr algn="just" marL="539749" indent="-269875" lvl="1">
              <a:lnSpc>
                <a:spcPts val="3499"/>
              </a:lnSpc>
              <a:buFont typeface="Arial"/>
              <a:buChar char="•"/>
            </a:pPr>
            <a:r>
              <a:rPr lang="en-US" sz="2499">
                <a:solidFill>
                  <a:srgbClr val="000000"/>
                </a:solidFill>
                <a:latin typeface="Canva Sans Bold"/>
              </a:rPr>
              <a:t>The proceeds of credit disbursement are taken by unscrupulous persons</a:t>
            </a:r>
          </a:p>
        </p:txBody>
      </p:sp>
      <p:sp>
        <p:nvSpPr>
          <p:cNvPr name="TextBox 23" id="23"/>
          <p:cNvSpPr txBox="true"/>
          <p:nvPr/>
        </p:nvSpPr>
        <p:spPr>
          <a:xfrm rot="0">
            <a:off x="14071108" y="7260792"/>
            <a:ext cx="7096589" cy="481330"/>
          </a:xfrm>
          <a:prstGeom prst="rect">
            <a:avLst/>
          </a:prstGeom>
        </p:spPr>
        <p:txBody>
          <a:bodyPr anchor="t" rtlCol="false" tIns="0" lIns="0" bIns="0" rIns="0">
            <a:spAutoFit/>
          </a:bodyPr>
          <a:lstStyle/>
          <a:p>
            <a:pPr algn="just" marL="604521" indent="-302261" lvl="1">
              <a:lnSpc>
                <a:spcPts val="3920"/>
              </a:lnSpc>
              <a:buFont typeface="Arial"/>
              <a:buChar char="•"/>
            </a:pPr>
            <a:r>
              <a:rPr lang="en-US" sz="2800">
                <a:solidFill>
                  <a:srgbClr val="000000"/>
                </a:solidFill>
                <a:latin typeface="Canva Sans Bold"/>
              </a:rPr>
              <a:t>Bad Credit</a:t>
            </a:r>
          </a:p>
        </p:txBody>
      </p:sp>
      <p:sp>
        <p:nvSpPr>
          <p:cNvPr name="TextBox 24" id="24"/>
          <p:cNvSpPr txBox="true"/>
          <p:nvPr/>
        </p:nvSpPr>
        <p:spPr>
          <a:xfrm rot="0">
            <a:off x="5861425" y="3815062"/>
            <a:ext cx="6377880" cy="613410"/>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Canva Sans Bold"/>
              </a:rPr>
              <a:t>Unscrupulous credit officers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CBB55"/>
        </a:solidFill>
      </p:bgPr>
    </p:bg>
    <p:spTree>
      <p:nvGrpSpPr>
        <p:cNvPr id="1" name=""/>
        <p:cNvGrpSpPr/>
        <p:nvPr/>
      </p:nvGrpSpPr>
      <p:grpSpPr>
        <a:xfrm>
          <a:off x="0" y="0"/>
          <a:ext cx="0" cy="0"/>
          <a:chOff x="0" y="0"/>
          <a:chExt cx="0" cy="0"/>
        </a:xfrm>
      </p:grpSpPr>
      <p:grpSp>
        <p:nvGrpSpPr>
          <p:cNvPr name="Group 2" id="2"/>
          <p:cNvGrpSpPr/>
          <p:nvPr/>
        </p:nvGrpSpPr>
        <p:grpSpPr>
          <a:xfrm rot="0">
            <a:off x="674828" y="3548895"/>
            <a:ext cx="5432786" cy="1531620"/>
            <a:chOff x="0" y="0"/>
            <a:chExt cx="742945" cy="209452"/>
          </a:xfrm>
        </p:grpSpPr>
        <p:sp>
          <p:nvSpPr>
            <p:cNvPr name="Freeform 3" id="3"/>
            <p:cNvSpPr/>
            <p:nvPr/>
          </p:nvSpPr>
          <p:spPr>
            <a:xfrm flipH="false" flipV="false" rot="0">
              <a:off x="0" y="0"/>
              <a:ext cx="742945" cy="209452"/>
            </a:xfrm>
            <a:custGeom>
              <a:avLst/>
              <a:gdLst/>
              <a:ahLst/>
              <a:cxnLst/>
              <a:rect r="r" b="b" t="t" l="l"/>
              <a:pathLst>
                <a:path h="209452" w="742945">
                  <a:moveTo>
                    <a:pt x="0" y="0"/>
                  </a:moveTo>
                  <a:lnTo>
                    <a:pt x="742945" y="0"/>
                  </a:lnTo>
                  <a:lnTo>
                    <a:pt x="742945" y="209452"/>
                  </a:lnTo>
                  <a:lnTo>
                    <a:pt x="0" y="209452"/>
                  </a:lnTo>
                  <a:close/>
                </a:path>
              </a:pathLst>
            </a:custGeom>
            <a:solidFill>
              <a:srgbClr val="F4F1EC"/>
            </a:solidFill>
          </p:spPr>
        </p:sp>
        <p:sp>
          <p:nvSpPr>
            <p:cNvPr name="TextBox 4" id="4"/>
            <p:cNvSpPr txBox="true"/>
            <p:nvPr/>
          </p:nvSpPr>
          <p:spPr>
            <a:xfrm>
              <a:off x="0" y="-66675"/>
              <a:ext cx="742945" cy="276127"/>
            </a:xfrm>
            <a:prstGeom prst="rect">
              <a:avLst/>
            </a:prstGeom>
          </p:spPr>
          <p:txBody>
            <a:bodyPr anchor="ctr" rtlCol="false" tIns="50800" lIns="50800" bIns="50800" rIns="50800"/>
            <a:lstStyle/>
            <a:p>
              <a:pPr algn="ctr">
                <a:lnSpc>
                  <a:spcPts val="4819"/>
                </a:lnSpc>
              </a:pPr>
            </a:p>
            <a:p>
              <a:pPr algn="ctr">
                <a:lnSpc>
                  <a:spcPts val="4819"/>
                </a:lnSpc>
              </a:pPr>
            </a:p>
          </p:txBody>
        </p:sp>
      </p:grpSp>
      <p:grpSp>
        <p:nvGrpSpPr>
          <p:cNvPr name="Group 5" id="5"/>
          <p:cNvGrpSpPr/>
          <p:nvPr/>
        </p:nvGrpSpPr>
        <p:grpSpPr>
          <a:xfrm rot="0">
            <a:off x="7165103" y="3548895"/>
            <a:ext cx="8964730" cy="1531620"/>
            <a:chOff x="0" y="0"/>
            <a:chExt cx="1225946" cy="209452"/>
          </a:xfrm>
        </p:grpSpPr>
        <p:sp>
          <p:nvSpPr>
            <p:cNvPr name="Freeform 6" id="6"/>
            <p:cNvSpPr/>
            <p:nvPr/>
          </p:nvSpPr>
          <p:spPr>
            <a:xfrm flipH="false" flipV="false" rot="0">
              <a:off x="0" y="0"/>
              <a:ext cx="1225946" cy="209452"/>
            </a:xfrm>
            <a:custGeom>
              <a:avLst/>
              <a:gdLst/>
              <a:ahLst/>
              <a:cxnLst/>
              <a:rect r="r" b="b" t="t" l="l"/>
              <a:pathLst>
                <a:path h="209452" w="1225946">
                  <a:moveTo>
                    <a:pt x="0" y="0"/>
                  </a:moveTo>
                  <a:lnTo>
                    <a:pt x="1225946" y="0"/>
                  </a:lnTo>
                  <a:lnTo>
                    <a:pt x="1225946" y="209452"/>
                  </a:lnTo>
                  <a:lnTo>
                    <a:pt x="0" y="209452"/>
                  </a:lnTo>
                  <a:close/>
                </a:path>
              </a:pathLst>
            </a:custGeom>
            <a:solidFill>
              <a:srgbClr val="F4F1EC"/>
            </a:solidFill>
          </p:spPr>
        </p:sp>
        <p:sp>
          <p:nvSpPr>
            <p:cNvPr name="TextBox 7" id="7"/>
            <p:cNvSpPr txBox="true"/>
            <p:nvPr/>
          </p:nvSpPr>
          <p:spPr>
            <a:xfrm>
              <a:off x="0" y="-66675"/>
              <a:ext cx="1225946" cy="276127"/>
            </a:xfrm>
            <a:prstGeom prst="rect">
              <a:avLst/>
            </a:prstGeom>
          </p:spPr>
          <p:txBody>
            <a:bodyPr anchor="ctr" rtlCol="false" tIns="50800" lIns="50800" bIns="50800" rIns="50800"/>
            <a:lstStyle/>
            <a:p>
              <a:pPr algn="ctr">
                <a:lnSpc>
                  <a:spcPts val="4819"/>
                </a:lnSpc>
              </a:pPr>
            </a:p>
            <a:p>
              <a:pPr algn="ctr">
                <a:lnSpc>
                  <a:spcPts val="4819"/>
                </a:lnSpc>
              </a:pPr>
            </a:p>
          </p:txBody>
        </p:sp>
      </p:grpSp>
      <p:grpSp>
        <p:nvGrpSpPr>
          <p:cNvPr name="Group 8" id="8"/>
          <p:cNvGrpSpPr/>
          <p:nvPr/>
        </p:nvGrpSpPr>
        <p:grpSpPr>
          <a:xfrm rot="0">
            <a:off x="2749256" y="5918706"/>
            <a:ext cx="10322737" cy="1531620"/>
            <a:chOff x="0" y="0"/>
            <a:chExt cx="1411656" cy="209452"/>
          </a:xfrm>
        </p:grpSpPr>
        <p:sp>
          <p:nvSpPr>
            <p:cNvPr name="Freeform 9" id="9"/>
            <p:cNvSpPr/>
            <p:nvPr/>
          </p:nvSpPr>
          <p:spPr>
            <a:xfrm flipH="false" flipV="false" rot="0">
              <a:off x="0" y="0"/>
              <a:ext cx="1411656" cy="209452"/>
            </a:xfrm>
            <a:custGeom>
              <a:avLst/>
              <a:gdLst/>
              <a:ahLst/>
              <a:cxnLst/>
              <a:rect r="r" b="b" t="t" l="l"/>
              <a:pathLst>
                <a:path h="209452" w="1411656">
                  <a:moveTo>
                    <a:pt x="0" y="0"/>
                  </a:moveTo>
                  <a:lnTo>
                    <a:pt x="1411656" y="0"/>
                  </a:lnTo>
                  <a:lnTo>
                    <a:pt x="1411656" y="209452"/>
                  </a:lnTo>
                  <a:lnTo>
                    <a:pt x="0" y="209452"/>
                  </a:lnTo>
                  <a:close/>
                </a:path>
              </a:pathLst>
            </a:custGeom>
            <a:solidFill>
              <a:srgbClr val="F4F1EC"/>
            </a:solidFill>
          </p:spPr>
        </p:sp>
        <p:sp>
          <p:nvSpPr>
            <p:cNvPr name="TextBox 10" id="10"/>
            <p:cNvSpPr txBox="true"/>
            <p:nvPr/>
          </p:nvSpPr>
          <p:spPr>
            <a:xfrm>
              <a:off x="0" y="-66675"/>
              <a:ext cx="1411656" cy="276127"/>
            </a:xfrm>
            <a:prstGeom prst="rect">
              <a:avLst/>
            </a:prstGeom>
          </p:spPr>
          <p:txBody>
            <a:bodyPr anchor="ctr" rtlCol="false" tIns="50800" lIns="50800" bIns="50800" rIns="50800"/>
            <a:lstStyle/>
            <a:p>
              <a:pPr algn="ctr">
                <a:lnSpc>
                  <a:spcPts val="4819"/>
                </a:lnSpc>
              </a:pPr>
            </a:p>
            <a:p>
              <a:pPr algn="ctr">
                <a:lnSpc>
                  <a:spcPts val="4819"/>
                </a:lnSpc>
              </a:pPr>
            </a:p>
          </p:txBody>
        </p:sp>
      </p:grpSp>
      <p:grpSp>
        <p:nvGrpSpPr>
          <p:cNvPr name="Group 11" id="11"/>
          <p:cNvGrpSpPr/>
          <p:nvPr/>
        </p:nvGrpSpPr>
        <p:grpSpPr>
          <a:xfrm rot="0">
            <a:off x="2749256" y="8288518"/>
            <a:ext cx="10322737" cy="1366142"/>
            <a:chOff x="0" y="0"/>
            <a:chExt cx="1411656" cy="186823"/>
          </a:xfrm>
        </p:grpSpPr>
        <p:sp>
          <p:nvSpPr>
            <p:cNvPr name="Freeform 12" id="12"/>
            <p:cNvSpPr/>
            <p:nvPr/>
          </p:nvSpPr>
          <p:spPr>
            <a:xfrm flipH="false" flipV="false" rot="0">
              <a:off x="0" y="0"/>
              <a:ext cx="1411656" cy="186823"/>
            </a:xfrm>
            <a:custGeom>
              <a:avLst/>
              <a:gdLst/>
              <a:ahLst/>
              <a:cxnLst/>
              <a:rect r="r" b="b" t="t" l="l"/>
              <a:pathLst>
                <a:path h="186823" w="1411656">
                  <a:moveTo>
                    <a:pt x="0" y="0"/>
                  </a:moveTo>
                  <a:lnTo>
                    <a:pt x="1411656" y="0"/>
                  </a:lnTo>
                  <a:lnTo>
                    <a:pt x="1411656" y="186823"/>
                  </a:lnTo>
                  <a:lnTo>
                    <a:pt x="0" y="186823"/>
                  </a:lnTo>
                  <a:close/>
                </a:path>
              </a:pathLst>
            </a:custGeom>
            <a:solidFill>
              <a:srgbClr val="F4F1EC"/>
            </a:solidFill>
          </p:spPr>
        </p:sp>
        <p:sp>
          <p:nvSpPr>
            <p:cNvPr name="TextBox 13" id="13"/>
            <p:cNvSpPr txBox="true"/>
            <p:nvPr/>
          </p:nvSpPr>
          <p:spPr>
            <a:xfrm>
              <a:off x="0" y="-66675"/>
              <a:ext cx="1411656" cy="253498"/>
            </a:xfrm>
            <a:prstGeom prst="rect">
              <a:avLst/>
            </a:prstGeom>
          </p:spPr>
          <p:txBody>
            <a:bodyPr anchor="ctr" rtlCol="false" tIns="50800" lIns="50800" bIns="50800" rIns="50800"/>
            <a:lstStyle/>
            <a:p>
              <a:pPr algn="ctr">
                <a:lnSpc>
                  <a:spcPts val="4819"/>
                </a:lnSpc>
              </a:pPr>
            </a:p>
            <a:p>
              <a:pPr algn="ctr">
                <a:lnSpc>
                  <a:spcPts val="4819"/>
                </a:lnSpc>
              </a:pPr>
            </a:p>
          </p:txBody>
        </p:sp>
      </p:grpSp>
      <p:sp>
        <p:nvSpPr>
          <p:cNvPr name="AutoShape 14" id="14"/>
          <p:cNvSpPr/>
          <p:nvPr/>
        </p:nvSpPr>
        <p:spPr>
          <a:xfrm flipV="true">
            <a:off x="6107614" y="4314705"/>
            <a:ext cx="1057489" cy="0"/>
          </a:xfrm>
          <a:prstGeom prst="line">
            <a:avLst/>
          </a:prstGeom>
          <a:ln cap="flat" w="142875">
            <a:solidFill>
              <a:srgbClr val="000000"/>
            </a:solidFill>
            <a:prstDash val="solid"/>
            <a:headEnd type="none" len="sm" w="sm"/>
            <a:tailEnd type="arrow" len="sm" w="med"/>
          </a:ln>
        </p:spPr>
      </p:sp>
      <p:sp>
        <p:nvSpPr>
          <p:cNvPr name="AutoShape 15" id="15"/>
          <p:cNvSpPr/>
          <p:nvPr/>
        </p:nvSpPr>
        <p:spPr>
          <a:xfrm>
            <a:off x="3391221" y="5080515"/>
            <a:ext cx="0" cy="752459"/>
          </a:xfrm>
          <a:prstGeom prst="line">
            <a:avLst/>
          </a:prstGeom>
          <a:ln cap="flat" w="142875">
            <a:solidFill>
              <a:srgbClr val="000000"/>
            </a:solidFill>
            <a:prstDash val="solid"/>
            <a:headEnd type="none" len="sm" w="sm"/>
            <a:tailEnd type="arrow" len="sm" w="med"/>
          </a:ln>
        </p:spPr>
      </p:sp>
      <p:sp>
        <p:nvSpPr>
          <p:cNvPr name="AutoShape 16" id="16"/>
          <p:cNvSpPr/>
          <p:nvPr/>
        </p:nvSpPr>
        <p:spPr>
          <a:xfrm>
            <a:off x="9850786" y="5080515"/>
            <a:ext cx="0" cy="752459"/>
          </a:xfrm>
          <a:prstGeom prst="line">
            <a:avLst/>
          </a:prstGeom>
          <a:ln cap="flat" w="142875">
            <a:solidFill>
              <a:srgbClr val="000000"/>
            </a:solidFill>
            <a:prstDash val="solid"/>
            <a:headEnd type="none" len="sm" w="sm"/>
            <a:tailEnd type="arrow" len="sm" w="med"/>
          </a:ln>
        </p:spPr>
      </p:sp>
      <p:sp>
        <p:nvSpPr>
          <p:cNvPr name="AutoShape 17" id="17"/>
          <p:cNvSpPr/>
          <p:nvPr/>
        </p:nvSpPr>
        <p:spPr>
          <a:xfrm>
            <a:off x="7910624" y="7450326"/>
            <a:ext cx="0" cy="838192"/>
          </a:xfrm>
          <a:prstGeom prst="line">
            <a:avLst/>
          </a:prstGeom>
          <a:ln cap="flat" w="142875">
            <a:solidFill>
              <a:srgbClr val="000000"/>
            </a:solidFill>
            <a:prstDash val="solid"/>
            <a:headEnd type="none" len="sm" w="sm"/>
            <a:tailEnd type="arrow" len="sm" w="med"/>
          </a:ln>
        </p:spPr>
      </p:sp>
      <p:sp>
        <p:nvSpPr>
          <p:cNvPr name="Freeform 18" id="18"/>
          <p:cNvSpPr/>
          <p:nvPr/>
        </p:nvSpPr>
        <p:spPr>
          <a:xfrm flipH="false" flipV="false" rot="0">
            <a:off x="13699127" y="5812022"/>
            <a:ext cx="4228488" cy="3842638"/>
          </a:xfrm>
          <a:custGeom>
            <a:avLst/>
            <a:gdLst/>
            <a:ahLst/>
            <a:cxnLst/>
            <a:rect r="r" b="b" t="t" l="l"/>
            <a:pathLst>
              <a:path h="3842638" w="4228488">
                <a:moveTo>
                  <a:pt x="0" y="0"/>
                </a:moveTo>
                <a:lnTo>
                  <a:pt x="4228487" y="0"/>
                </a:lnTo>
                <a:lnTo>
                  <a:pt x="4228487" y="3842638"/>
                </a:lnTo>
                <a:lnTo>
                  <a:pt x="0" y="3842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2918328" y="1356240"/>
            <a:ext cx="12451344" cy="1285494"/>
          </a:xfrm>
          <a:prstGeom prst="rect">
            <a:avLst/>
          </a:prstGeom>
        </p:spPr>
        <p:txBody>
          <a:bodyPr anchor="t" rtlCol="false" tIns="0" lIns="0" bIns="0" rIns="0">
            <a:spAutoFit/>
          </a:bodyPr>
          <a:lstStyle/>
          <a:p>
            <a:pPr algn="ctr">
              <a:lnSpc>
                <a:spcPts val="5088"/>
              </a:lnSpc>
            </a:pPr>
            <a:r>
              <a:rPr lang="en-US" sz="4800">
                <a:solidFill>
                  <a:srgbClr val="000000"/>
                </a:solidFill>
                <a:latin typeface="Canva Sans Bold"/>
              </a:rPr>
              <a:t>Project working capital loans with Fictitious Underlying Projects (1/2)</a:t>
            </a:r>
          </a:p>
        </p:txBody>
      </p:sp>
      <p:sp>
        <p:nvSpPr>
          <p:cNvPr name="TextBox 20" id="20"/>
          <p:cNvSpPr txBox="true"/>
          <p:nvPr/>
        </p:nvSpPr>
        <p:spPr>
          <a:xfrm rot="0">
            <a:off x="674828" y="3678435"/>
            <a:ext cx="5432786" cy="123444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Canva Sans Bold"/>
              </a:rPr>
              <a:t>Offer to apply for a working capital loan with a value according to the authorization of the branch office</a:t>
            </a:r>
          </a:p>
        </p:txBody>
      </p:sp>
      <p:sp>
        <p:nvSpPr>
          <p:cNvPr name="TextBox 21" id="21"/>
          <p:cNvSpPr txBox="true"/>
          <p:nvPr/>
        </p:nvSpPr>
        <p:spPr>
          <a:xfrm rot="0">
            <a:off x="7481565" y="3678435"/>
            <a:ext cx="8331806" cy="1234440"/>
          </a:xfrm>
          <a:prstGeom prst="rect">
            <a:avLst/>
          </a:prstGeom>
        </p:spPr>
        <p:txBody>
          <a:bodyPr anchor="t" rtlCol="false" tIns="0" lIns="0" bIns="0" rIns="0">
            <a:spAutoFit/>
          </a:bodyPr>
          <a:lstStyle/>
          <a:p>
            <a:pPr algn="just">
              <a:lnSpc>
                <a:spcPts val="3359"/>
              </a:lnSpc>
              <a:spcBef>
                <a:spcPct val="0"/>
              </a:spcBef>
            </a:pPr>
            <a:r>
              <a:rPr lang="en-US" sz="2400">
                <a:solidFill>
                  <a:srgbClr val="000000"/>
                </a:solidFill>
                <a:latin typeface="Canva Sans Bold"/>
              </a:rPr>
              <a:t>Entrepreneurs make Work Order documents as if there is work from the Regional Government for dozens of companies to apply for Project Working Capital Loans</a:t>
            </a:r>
          </a:p>
        </p:txBody>
      </p:sp>
      <p:sp>
        <p:nvSpPr>
          <p:cNvPr name="TextBox 22" id="22"/>
          <p:cNvSpPr txBox="true"/>
          <p:nvPr/>
        </p:nvSpPr>
        <p:spPr>
          <a:xfrm rot="0">
            <a:off x="2998552" y="6048246"/>
            <a:ext cx="9824145" cy="123444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Canva Sans Bold"/>
              </a:rPr>
              <a:t>Analysis and credit approval formalities;</a:t>
            </a:r>
          </a:p>
          <a:p>
            <a:pPr marL="518160" indent="-259080" lvl="1">
              <a:lnSpc>
                <a:spcPts val="3359"/>
              </a:lnSpc>
              <a:buFont typeface="Arial"/>
              <a:buChar char="•"/>
            </a:pPr>
            <a:r>
              <a:rPr lang="en-US" sz="2400">
                <a:solidFill>
                  <a:srgbClr val="000000"/>
                </a:solidFill>
                <a:latin typeface="Canva Sans Bold"/>
              </a:rPr>
              <a:t>no confirmation is made to the employer and OTS;</a:t>
            </a:r>
          </a:p>
          <a:p>
            <a:pPr marL="518160" indent="-259080" lvl="1">
              <a:lnSpc>
                <a:spcPts val="3359"/>
              </a:lnSpc>
              <a:buFont typeface="Arial"/>
              <a:buChar char="•"/>
            </a:pPr>
            <a:r>
              <a:rPr lang="en-US" sz="2400">
                <a:solidFill>
                  <a:srgbClr val="000000"/>
                </a:solidFill>
                <a:latin typeface="Canva Sans Bold"/>
              </a:rPr>
              <a:t>Additional collateral in the form of SHM is not perfectly bound</a:t>
            </a:r>
          </a:p>
        </p:txBody>
      </p:sp>
      <p:sp>
        <p:nvSpPr>
          <p:cNvPr name="TextBox 23" id="23"/>
          <p:cNvSpPr txBox="true"/>
          <p:nvPr/>
        </p:nvSpPr>
        <p:spPr>
          <a:xfrm rot="0">
            <a:off x="4272819" y="8754419"/>
            <a:ext cx="7275612" cy="39624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Canva Sans Bold"/>
              </a:rPr>
              <a:t>Credit is not repaid so that it becomes bad credit</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ECBB55"/>
        </a:solidFill>
      </p:bgPr>
    </p:bg>
    <p:spTree>
      <p:nvGrpSpPr>
        <p:cNvPr id="1" name=""/>
        <p:cNvGrpSpPr/>
        <p:nvPr/>
      </p:nvGrpSpPr>
      <p:grpSpPr>
        <a:xfrm>
          <a:off x="0" y="0"/>
          <a:ext cx="0" cy="0"/>
          <a:chOff x="0" y="0"/>
          <a:chExt cx="0" cy="0"/>
        </a:xfrm>
      </p:grpSpPr>
      <p:sp>
        <p:nvSpPr>
          <p:cNvPr name="TextBox 2" id="2"/>
          <p:cNvSpPr txBox="true"/>
          <p:nvPr/>
        </p:nvSpPr>
        <p:spPr>
          <a:xfrm rot="0">
            <a:off x="3166666" y="653822"/>
            <a:ext cx="11954668" cy="1253515"/>
          </a:xfrm>
          <a:prstGeom prst="rect">
            <a:avLst/>
          </a:prstGeom>
        </p:spPr>
        <p:txBody>
          <a:bodyPr anchor="t" rtlCol="false" tIns="0" lIns="0" bIns="0" rIns="0">
            <a:spAutoFit/>
          </a:bodyPr>
          <a:lstStyle/>
          <a:p>
            <a:pPr algn="ctr">
              <a:lnSpc>
                <a:spcPts val="4885"/>
              </a:lnSpc>
            </a:pPr>
            <a:r>
              <a:rPr lang="en-US" sz="4608">
                <a:solidFill>
                  <a:srgbClr val="000000"/>
                </a:solidFill>
                <a:latin typeface="Canva Sans Bold"/>
              </a:rPr>
              <a:t>Project working capital loans with Fictitious Underlying Projects (2/2)</a:t>
            </a:r>
          </a:p>
        </p:txBody>
      </p:sp>
      <p:sp>
        <p:nvSpPr>
          <p:cNvPr name="TextBox 3" id="3"/>
          <p:cNvSpPr txBox="true"/>
          <p:nvPr/>
        </p:nvSpPr>
        <p:spPr>
          <a:xfrm rot="0">
            <a:off x="-1416866" y="2512773"/>
            <a:ext cx="11954668" cy="591601"/>
          </a:xfrm>
          <a:prstGeom prst="rect">
            <a:avLst/>
          </a:prstGeom>
        </p:spPr>
        <p:txBody>
          <a:bodyPr anchor="t" rtlCol="false" tIns="0" lIns="0" bIns="0" rIns="0">
            <a:spAutoFit/>
          </a:bodyPr>
          <a:lstStyle/>
          <a:p>
            <a:pPr algn="ctr">
              <a:lnSpc>
                <a:spcPts val="4838"/>
              </a:lnSpc>
              <a:spcBef>
                <a:spcPct val="0"/>
              </a:spcBef>
            </a:pPr>
            <a:r>
              <a:rPr lang="en-US" sz="3456">
                <a:solidFill>
                  <a:srgbClr val="000000"/>
                </a:solidFill>
                <a:latin typeface="Canva Sans Bold"/>
              </a:rPr>
              <a:t>Debtor</a:t>
            </a:r>
          </a:p>
        </p:txBody>
      </p:sp>
      <p:sp>
        <p:nvSpPr>
          <p:cNvPr name="TextBox 4" id="4"/>
          <p:cNvSpPr txBox="true"/>
          <p:nvPr/>
        </p:nvSpPr>
        <p:spPr>
          <a:xfrm rot="0">
            <a:off x="11754121" y="2512773"/>
            <a:ext cx="4230016" cy="591601"/>
          </a:xfrm>
          <a:prstGeom prst="rect">
            <a:avLst/>
          </a:prstGeom>
        </p:spPr>
        <p:txBody>
          <a:bodyPr anchor="t" rtlCol="false" tIns="0" lIns="0" bIns="0" rIns="0">
            <a:spAutoFit/>
          </a:bodyPr>
          <a:lstStyle/>
          <a:p>
            <a:pPr algn="ctr">
              <a:lnSpc>
                <a:spcPts val="4838"/>
              </a:lnSpc>
              <a:spcBef>
                <a:spcPct val="0"/>
              </a:spcBef>
            </a:pPr>
            <a:r>
              <a:rPr lang="en-US" sz="3456">
                <a:solidFill>
                  <a:srgbClr val="000000"/>
                </a:solidFill>
                <a:latin typeface="Canva Sans Bold"/>
              </a:rPr>
              <a:t>B</a:t>
            </a:r>
            <a:r>
              <a:rPr lang="en-US" sz="3456">
                <a:solidFill>
                  <a:srgbClr val="000000"/>
                </a:solidFill>
                <a:latin typeface="Canva Sans Bold"/>
              </a:rPr>
              <a:t>ank Branch Office </a:t>
            </a:r>
          </a:p>
        </p:txBody>
      </p:sp>
      <p:grpSp>
        <p:nvGrpSpPr>
          <p:cNvPr name="Group 5" id="5"/>
          <p:cNvGrpSpPr/>
          <p:nvPr/>
        </p:nvGrpSpPr>
        <p:grpSpPr>
          <a:xfrm rot="0">
            <a:off x="1159785" y="3160008"/>
            <a:ext cx="7090706" cy="2993517"/>
            <a:chOff x="0" y="0"/>
            <a:chExt cx="1009956" cy="426378"/>
          </a:xfrm>
        </p:grpSpPr>
        <p:sp>
          <p:nvSpPr>
            <p:cNvPr name="Freeform 6" id="6"/>
            <p:cNvSpPr/>
            <p:nvPr/>
          </p:nvSpPr>
          <p:spPr>
            <a:xfrm flipH="false" flipV="false" rot="0">
              <a:off x="0" y="0"/>
              <a:ext cx="1009956" cy="426378"/>
            </a:xfrm>
            <a:custGeom>
              <a:avLst/>
              <a:gdLst/>
              <a:ahLst/>
              <a:cxnLst/>
              <a:rect r="r" b="b" t="t" l="l"/>
              <a:pathLst>
                <a:path h="426378" w="1009956">
                  <a:moveTo>
                    <a:pt x="0" y="0"/>
                  </a:moveTo>
                  <a:lnTo>
                    <a:pt x="1009956" y="0"/>
                  </a:lnTo>
                  <a:lnTo>
                    <a:pt x="1009956" y="426378"/>
                  </a:lnTo>
                  <a:lnTo>
                    <a:pt x="0" y="426378"/>
                  </a:lnTo>
                  <a:close/>
                </a:path>
              </a:pathLst>
            </a:custGeom>
            <a:solidFill>
              <a:srgbClr val="F4F1EC"/>
            </a:solidFill>
          </p:spPr>
        </p:sp>
        <p:sp>
          <p:nvSpPr>
            <p:cNvPr name="TextBox 7" id="7"/>
            <p:cNvSpPr txBox="true"/>
            <p:nvPr/>
          </p:nvSpPr>
          <p:spPr>
            <a:xfrm>
              <a:off x="0" y="-66675"/>
              <a:ext cx="1009956" cy="493053"/>
            </a:xfrm>
            <a:prstGeom prst="rect">
              <a:avLst/>
            </a:prstGeom>
          </p:spPr>
          <p:txBody>
            <a:bodyPr anchor="ctr" rtlCol="false" tIns="48774" lIns="48774" bIns="48774" rIns="48774"/>
            <a:lstStyle/>
            <a:p>
              <a:pPr algn="ctr">
                <a:lnSpc>
                  <a:spcPts val="4627"/>
                </a:lnSpc>
              </a:pPr>
            </a:p>
            <a:p>
              <a:pPr algn="ctr">
                <a:lnSpc>
                  <a:spcPts val="4627"/>
                </a:lnSpc>
              </a:pPr>
            </a:p>
          </p:txBody>
        </p:sp>
      </p:grpSp>
      <p:sp>
        <p:nvSpPr>
          <p:cNvPr name="TextBox 8" id="8"/>
          <p:cNvSpPr txBox="true"/>
          <p:nvPr/>
        </p:nvSpPr>
        <p:spPr>
          <a:xfrm rot="0">
            <a:off x="1342686" y="3195944"/>
            <a:ext cx="6435566" cy="1196244"/>
          </a:xfrm>
          <a:prstGeom prst="rect">
            <a:avLst/>
          </a:prstGeom>
        </p:spPr>
        <p:txBody>
          <a:bodyPr anchor="t" rtlCol="false" tIns="0" lIns="0" bIns="0" rIns="0">
            <a:spAutoFit/>
          </a:bodyPr>
          <a:lstStyle/>
          <a:p>
            <a:pPr marL="497491" indent="-248745" lvl="1">
              <a:lnSpc>
                <a:spcPts val="3225"/>
              </a:lnSpc>
              <a:buFont typeface="Arial"/>
              <a:buChar char="•"/>
            </a:pPr>
            <a:r>
              <a:rPr lang="en-US" sz="2304">
                <a:solidFill>
                  <a:srgbClr val="000000"/>
                </a:solidFill>
                <a:latin typeface="Canva Sans Bold"/>
              </a:rPr>
              <a:t>Cooperation with unscrupulous government agency employees as if there was a project</a:t>
            </a:r>
          </a:p>
        </p:txBody>
      </p:sp>
      <p:sp>
        <p:nvSpPr>
          <p:cNvPr name="TextBox 9" id="9"/>
          <p:cNvSpPr txBox="true"/>
          <p:nvPr/>
        </p:nvSpPr>
        <p:spPr>
          <a:xfrm rot="0">
            <a:off x="1342686" y="4344562"/>
            <a:ext cx="6435566" cy="1598626"/>
          </a:xfrm>
          <a:prstGeom prst="rect">
            <a:avLst/>
          </a:prstGeom>
        </p:spPr>
        <p:txBody>
          <a:bodyPr anchor="t" rtlCol="false" tIns="0" lIns="0" bIns="0" rIns="0">
            <a:spAutoFit/>
          </a:bodyPr>
          <a:lstStyle/>
          <a:p>
            <a:pPr algn="just" marL="497491" indent="-248745" lvl="1">
              <a:lnSpc>
                <a:spcPts val="3225"/>
              </a:lnSpc>
              <a:buFont typeface="Arial"/>
              <a:buChar char="•"/>
            </a:pPr>
            <a:r>
              <a:rPr lang="en-US" sz="2304">
                <a:solidFill>
                  <a:srgbClr val="000000"/>
                </a:solidFill>
                <a:latin typeface="Canva Sans Bold"/>
              </a:rPr>
              <a:t>Application for capital credit by submitting a copy of a work order accompanied by an expired trading business license (SIUP)</a:t>
            </a:r>
          </a:p>
        </p:txBody>
      </p:sp>
      <p:grpSp>
        <p:nvGrpSpPr>
          <p:cNvPr name="Group 10" id="10"/>
          <p:cNvGrpSpPr/>
          <p:nvPr/>
        </p:nvGrpSpPr>
        <p:grpSpPr>
          <a:xfrm rot="0">
            <a:off x="1159785" y="6368139"/>
            <a:ext cx="7090706" cy="3714840"/>
            <a:chOff x="0" y="0"/>
            <a:chExt cx="1009956" cy="529119"/>
          </a:xfrm>
        </p:grpSpPr>
        <p:sp>
          <p:nvSpPr>
            <p:cNvPr name="Freeform 11" id="11"/>
            <p:cNvSpPr/>
            <p:nvPr/>
          </p:nvSpPr>
          <p:spPr>
            <a:xfrm flipH="false" flipV="false" rot="0">
              <a:off x="0" y="0"/>
              <a:ext cx="1009956" cy="529119"/>
            </a:xfrm>
            <a:custGeom>
              <a:avLst/>
              <a:gdLst/>
              <a:ahLst/>
              <a:cxnLst/>
              <a:rect r="r" b="b" t="t" l="l"/>
              <a:pathLst>
                <a:path h="529119" w="1009956">
                  <a:moveTo>
                    <a:pt x="0" y="0"/>
                  </a:moveTo>
                  <a:lnTo>
                    <a:pt x="1009956" y="0"/>
                  </a:lnTo>
                  <a:lnTo>
                    <a:pt x="1009956" y="529119"/>
                  </a:lnTo>
                  <a:lnTo>
                    <a:pt x="0" y="529119"/>
                  </a:lnTo>
                  <a:close/>
                </a:path>
              </a:pathLst>
            </a:custGeom>
            <a:solidFill>
              <a:srgbClr val="F4F1EC"/>
            </a:solidFill>
          </p:spPr>
        </p:sp>
        <p:sp>
          <p:nvSpPr>
            <p:cNvPr name="TextBox 12" id="12"/>
            <p:cNvSpPr txBox="true"/>
            <p:nvPr/>
          </p:nvSpPr>
          <p:spPr>
            <a:xfrm>
              <a:off x="0" y="-66675"/>
              <a:ext cx="1009956" cy="595794"/>
            </a:xfrm>
            <a:prstGeom prst="rect">
              <a:avLst/>
            </a:prstGeom>
          </p:spPr>
          <p:txBody>
            <a:bodyPr anchor="ctr" rtlCol="false" tIns="48774" lIns="48774" bIns="48774" rIns="48774"/>
            <a:lstStyle/>
            <a:p>
              <a:pPr algn="ctr">
                <a:lnSpc>
                  <a:spcPts val="4627"/>
                </a:lnSpc>
              </a:pPr>
            </a:p>
            <a:p>
              <a:pPr algn="ctr">
                <a:lnSpc>
                  <a:spcPts val="4627"/>
                </a:lnSpc>
              </a:pPr>
            </a:p>
          </p:txBody>
        </p:sp>
      </p:grpSp>
      <p:sp>
        <p:nvSpPr>
          <p:cNvPr name="TextBox 13" id="13"/>
          <p:cNvSpPr txBox="true"/>
          <p:nvPr/>
        </p:nvSpPr>
        <p:spPr>
          <a:xfrm rot="0">
            <a:off x="1500334" y="7000051"/>
            <a:ext cx="6435566" cy="2403391"/>
          </a:xfrm>
          <a:prstGeom prst="rect">
            <a:avLst/>
          </a:prstGeom>
        </p:spPr>
        <p:txBody>
          <a:bodyPr anchor="t" rtlCol="false" tIns="0" lIns="0" bIns="0" rIns="0">
            <a:spAutoFit/>
          </a:bodyPr>
          <a:lstStyle/>
          <a:p>
            <a:pPr algn="just">
              <a:lnSpc>
                <a:spcPts val="3225"/>
              </a:lnSpc>
              <a:spcBef>
                <a:spcPct val="0"/>
              </a:spcBef>
            </a:pPr>
            <a:r>
              <a:rPr lang="en-US" sz="2304">
                <a:solidFill>
                  <a:srgbClr val="000000"/>
                </a:solidFill>
                <a:latin typeface="Canva Sans Bold"/>
              </a:rPr>
              <a:t>Together with unscrupulous employees, they prohibited analysts from meeting officials who signed the Work Order (SPK) and OTS at the project site on the grounds that the project was sensitive and land acquisition was in progress.</a:t>
            </a:r>
          </a:p>
        </p:txBody>
      </p:sp>
      <p:grpSp>
        <p:nvGrpSpPr>
          <p:cNvPr name="Group 14" id="14"/>
          <p:cNvGrpSpPr/>
          <p:nvPr/>
        </p:nvGrpSpPr>
        <p:grpSpPr>
          <a:xfrm rot="0">
            <a:off x="9857091" y="3160008"/>
            <a:ext cx="7402209" cy="2993517"/>
            <a:chOff x="0" y="0"/>
            <a:chExt cx="1054324" cy="426378"/>
          </a:xfrm>
        </p:grpSpPr>
        <p:sp>
          <p:nvSpPr>
            <p:cNvPr name="Freeform 15" id="15"/>
            <p:cNvSpPr/>
            <p:nvPr/>
          </p:nvSpPr>
          <p:spPr>
            <a:xfrm flipH="false" flipV="false" rot="0">
              <a:off x="0" y="0"/>
              <a:ext cx="1054324" cy="426378"/>
            </a:xfrm>
            <a:custGeom>
              <a:avLst/>
              <a:gdLst/>
              <a:ahLst/>
              <a:cxnLst/>
              <a:rect r="r" b="b" t="t" l="l"/>
              <a:pathLst>
                <a:path h="426378" w="1054324">
                  <a:moveTo>
                    <a:pt x="0" y="0"/>
                  </a:moveTo>
                  <a:lnTo>
                    <a:pt x="1054324" y="0"/>
                  </a:lnTo>
                  <a:lnTo>
                    <a:pt x="1054324" y="426378"/>
                  </a:lnTo>
                  <a:lnTo>
                    <a:pt x="0" y="426378"/>
                  </a:lnTo>
                  <a:close/>
                </a:path>
              </a:pathLst>
            </a:custGeom>
            <a:solidFill>
              <a:srgbClr val="F4F1EC"/>
            </a:solidFill>
          </p:spPr>
        </p:sp>
        <p:sp>
          <p:nvSpPr>
            <p:cNvPr name="TextBox 16" id="16"/>
            <p:cNvSpPr txBox="true"/>
            <p:nvPr/>
          </p:nvSpPr>
          <p:spPr>
            <a:xfrm>
              <a:off x="0" y="-66675"/>
              <a:ext cx="1054324" cy="493053"/>
            </a:xfrm>
            <a:prstGeom prst="rect">
              <a:avLst/>
            </a:prstGeom>
          </p:spPr>
          <p:txBody>
            <a:bodyPr anchor="ctr" rtlCol="false" tIns="48774" lIns="48774" bIns="48774" rIns="48774"/>
            <a:lstStyle/>
            <a:p>
              <a:pPr algn="ctr">
                <a:lnSpc>
                  <a:spcPts val="4627"/>
                </a:lnSpc>
              </a:pPr>
            </a:p>
            <a:p>
              <a:pPr algn="ctr">
                <a:lnSpc>
                  <a:spcPts val="4627"/>
                </a:lnSpc>
              </a:pPr>
            </a:p>
          </p:txBody>
        </p:sp>
      </p:grpSp>
      <p:sp>
        <p:nvSpPr>
          <p:cNvPr name="TextBox 17" id="17"/>
          <p:cNvSpPr txBox="true"/>
          <p:nvPr/>
        </p:nvSpPr>
        <p:spPr>
          <a:xfrm rot="0">
            <a:off x="10217683" y="3379517"/>
            <a:ext cx="6758901" cy="2403391"/>
          </a:xfrm>
          <a:prstGeom prst="rect">
            <a:avLst/>
          </a:prstGeom>
        </p:spPr>
        <p:txBody>
          <a:bodyPr anchor="t" rtlCol="false" tIns="0" lIns="0" bIns="0" rIns="0">
            <a:spAutoFit/>
          </a:bodyPr>
          <a:lstStyle/>
          <a:p>
            <a:pPr algn="just">
              <a:lnSpc>
                <a:spcPts val="3225"/>
              </a:lnSpc>
              <a:spcBef>
                <a:spcPct val="0"/>
              </a:spcBef>
            </a:pPr>
            <a:r>
              <a:rPr lang="en-US" sz="2304">
                <a:solidFill>
                  <a:srgbClr val="000000"/>
                </a:solidFill>
                <a:latin typeface="Canva Sans Bold"/>
              </a:rPr>
              <a:t>The analysis process is still being carried out even though the required documents are not complete, such as the Work Agreement (PK). and original Work Order (SPK), financial reports, Budget Plan (RAB), and valid trading business license (SIUP)</a:t>
            </a:r>
          </a:p>
        </p:txBody>
      </p:sp>
      <p:grpSp>
        <p:nvGrpSpPr>
          <p:cNvPr name="Group 18" id="18"/>
          <p:cNvGrpSpPr/>
          <p:nvPr/>
        </p:nvGrpSpPr>
        <p:grpSpPr>
          <a:xfrm rot="0">
            <a:off x="9857091" y="6368139"/>
            <a:ext cx="7402209" cy="3714840"/>
            <a:chOff x="0" y="0"/>
            <a:chExt cx="1054324" cy="529119"/>
          </a:xfrm>
        </p:grpSpPr>
        <p:sp>
          <p:nvSpPr>
            <p:cNvPr name="Freeform 19" id="19"/>
            <p:cNvSpPr/>
            <p:nvPr/>
          </p:nvSpPr>
          <p:spPr>
            <a:xfrm flipH="false" flipV="false" rot="0">
              <a:off x="0" y="0"/>
              <a:ext cx="1054324" cy="529119"/>
            </a:xfrm>
            <a:custGeom>
              <a:avLst/>
              <a:gdLst/>
              <a:ahLst/>
              <a:cxnLst/>
              <a:rect r="r" b="b" t="t" l="l"/>
              <a:pathLst>
                <a:path h="529119" w="1054324">
                  <a:moveTo>
                    <a:pt x="0" y="0"/>
                  </a:moveTo>
                  <a:lnTo>
                    <a:pt x="1054324" y="0"/>
                  </a:lnTo>
                  <a:lnTo>
                    <a:pt x="1054324" y="529119"/>
                  </a:lnTo>
                  <a:lnTo>
                    <a:pt x="0" y="529119"/>
                  </a:lnTo>
                  <a:close/>
                </a:path>
              </a:pathLst>
            </a:custGeom>
            <a:solidFill>
              <a:srgbClr val="F4F1EC"/>
            </a:solidFill>
          </p:spPr>
        </p:sp>
        <p:sp>
          <p:nvSpPr>
            <p:cNvPr name="TextBox 20" id="20"/>
            <p:cNvSpPr txBox="true"/>
            <p:nvPr/>
          </p:nvSpPr>
          <p:spPr>
            <a:xfrm>
              <a:off x="0" y="-66675"/>
              <a:ext cx="1054324" cy="595794"/>
            </a:xfrm>
            <a:prstGeom prst="rect">
              <a:avLst/>
            </a:prstGeom>
          </p:spPr>
          <p:txBody>
            <a:bodyPr anchor="ctr" rtlCol="false" tIns="48774" lIns="48774" bIns="48774" rIns="48774"/>
            <a:lstStyle/>
            <a:p>
              <a:pPr algn="ctr">
                <a:lnSpc>
                  <a:spcPts val="4627"/>
                </a:lnSpc>
              </a:pPr>
            </a:p>
            <a:p>
              <a:pPr algn="ctr">
                <a:lnSpc>
                  <a:spcPts val="4627"/>
                </a:lnSpc>
              </a:pPr>
            </a:p>
          </p:txBody>
        </p:sp>
      </p:grpSp>
      <p:sp>
        <p:nvSpPr>
          <p:cNvPr name="TextBox 21" id="21"/>
          <p:cNvSpPr txBox="true"/>
          <p:nvPr/>
        </p:nvSpPr>
        <p:spPr>
          <a:xfrm rot="0">
            <a:off x="10217683" y="6597669"/>
            <a:ext cx="6758901" cy="3208156"/>
          </a:xfrm>
          <a:prstGeom prst="rect">
            <a:avLst/>
          </a:prstGeom>
        </p:spPr>
        <p:txBody>
          <a:bodyPr anchor="t" rtlCol="false" tIns="0" lIns="0" bIns="0" rIns="0">
            <a:spAutoFit/>
          </a:bodyPr>
          <a:lstStyle/>
          <a:p>
            <a:pPr algn="just" marL="497491" indent="-248745" lvl="1">
              <a:lnSpc>
                <a:spcPts val="3225"/>
              </a:lnSpc>
              <a:buFont typeface="Arial"/>
              <a:buChar char="•"/>
            </a:pPr>
            <a:r>
              <a:rPr lang="en-US" sz="2304">
                <a:solidFill>
                  <a:srgbClr val="000000"/>
                </a:solidFill>
                <a:latin typeface="Canva Sans Bold"/>
              </a:rPr>
              <a:t>There was no confirmation from the employer.</a:t>
            </a:r>
          </a:p>
          <a:p>
            <a:pPr algn="just" marL="497491" indent="-248745" lvl="1">
              <a:lnSpc>
                <a:spcPts val="3225"/>
              </a:lnSpc>
              <a:buFont typeface="Arial"/>
              <a:buChar char="•"/>
            </a:pPr>
            <a:r>
              <a:rPr lang="en-US" sz="2304">
                <a:solidFill>
                  <a:srgbClr val="000000"/>
                </a:solidFill>
                <a:latin typeface="Canva Sans Bold"/>
              </a:rPr>
              <a:t>OTS cannot ensure the correctness of the project progress.</a:t>
            </a:r>
          </a:p>
          <a:p>
            <a:pPr algn="just" marL="497491" indent="-248745" lvl="1">
              <a:lnSpc>
                <a:spcPts val="3225"/>
              </a:lnSpc>
              <a:buFont typeface="Arial"/>
              <a:buChar char="•"/>
            </a:pPr>
            <a:r>
              <a:rPr lang="en-US" sz="2304">
                <a:solidFill>
                  <a:srgbClr val="000000"/>
                </a:solidFill>
                <a:latin typeface="Canva Sans Bold"/>
              </a:rPr>
              <a:t>OTS results are reported to the Head of the Branch with credit directions still being given as long as there is an insurance guarantee.</a:t>
            </a:r>
          </a:p>
        </p:txBody>
      </p:sp>
      <p:sp>
        <p:nvSpPr>
          <p:cNvPr name="AutoShape 22" id="22"/>
          <p:cNvSpPr/>
          <p:nvPr/>
        </p:nvSpPr>
        <p:spPr>
          <a:xfrm>
            <a:off x="8250491" y="4605025"/>
            <a:ext cx="1606600" cy="0"/>
          </a:xfrm>
          <a:prstGeom prst="line">
            <a:avLst/>
          </a:prstGeom>
          <a:ln cap="flat" w="133350">
            <a:solidFill>
              <a:srgbClr val="000000"/>
            </a:solidFill>
            <a:prstDash val="solid"/>
            <a:headEnd type="none" len="sm" w="sm"/>
            <a:tailEnd type="arrow" len="sm" w="med"/>
          </a:ln>
        </p:spPr>
      </p:sp>
      <p:sp>
        <p:nvSpPr>
          <p:cNvPr name="AutoShape 23" id="23"/>
          <p:cNvSpPr/>
          <p:nvPr/>
        </p:nvSpPr>
        <p:spPr>
          <a:xfrm>
            <a:off x="8250491" y="8225559"/>
            <a:ext cx="1606600" cy="0"/>
          </a:xfrm>
          <a:prstGeom prst="line">
            <a:avLst/>
          </a:prstGeom>
          <a:ln cap="flat" w="133350">
            <a:solidFill>
              <a:srgbClr val="000000"/>
            </a:solidFill>
            <a:prstDash val="solid"/>
            <a:headEnd type="none" len="sm" w="sm"/>
            <a:tailEnd type="arrow" len="sm" w="med"/>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F6EB"/>
        </a:solidFill>
      </p:bgPr>
    </p:bg>
    <p:spTree>
      <p:nvGrpSpPr>
        <p:cNvPr id="1" name=""/>
        <p:cNvGrpSpPr/>
        <p:nvPr/>
      </p:nvGrpSpPr>
      <p:grpSpPr>
        <a:xfrm>
          <a:off x="0" y="0"/>
          <a:ext cx="0" cy="0"/>
          <a:chOff x="0" y="0"/>
          <a:chExt cx="0" cy="0"/>
        </a:xfrm>
      </p:grpSpPr>
      <p:sp>
        <p:nvSpPr>
          <p:cNvPr name="Freeform 2" id="2"/>
          <p:cNvSpPr/>
          <p:nvPr/>
        </p:nvSpPr>
        <p:spPr>
          <a:xfrm flipH="false" flipV="false" rot="0">
            <a:off x="15795474" y="7720464"/>
            <a:ext cx="6599876" cy="7530978"/>
          </a:xfrm>
          <a:custGeom>
            <a:avLst/>
            <a:gdLst/>
            <a:ahLst/>
            <a:cxnLst/>
            <a:rect r="r" b="b" t="t" l="l"/>
            <a:pathLst>
              <a:path h="7530978" w="6599876">
                <a:moveTo>
                  <a:pt x="0" y="0"/>
                </a:moveTo>
                <a:lnTo>
                  <a:pt x="6599875" y="0"/>
                </a:lnTo>
                <a:lnTo>
                  <a:pt x="6599875" y="7530979"/>
                </a:lnTo>
                <a:lnTo>
                  <a:pt x="0" y="75309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585412">
            <a:off x="1816152" y="1471787"/>
            <a:ext cx="927599" cy="856764"/>
          </a:xfrm>
          <a:custGeom>
            <a:avLst/>
            <a:gdLst/>
            <a:ahLst/>
            <a:cxnLst/>
            <a:rect r="r" b="b" t="t" l="l"/>
            <a:pathLst>
              <a:path h="856764" w="927599">
                <a:moveTo>
                  <a:pt x="0" y="0"/>
                </a:moveTo>
                <a:lnTo>
                  <a:pt x="927599" y="0"/>
                </a:lnTo>
                <a:lnTo>
                  <a:pt x="927599" y="856763"/>
                </a:lnTo>
                <a:lnTo>
                  <a:pt x="0" y="8567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570092">
            <a:off x="-5504267" y="7066719"/>
            <a:ext cx="7209588" cy="5623479"/>
          </a:xfrm>
          <a:custGeom>
            <a:avLst/>
            <a:gdLst/>
            <a:ahLst/>
            <a:cxnLst/>
            <a:rect r="r" b="b" t="t" l="l"/>
            <a:pathLst>
              <a:path h="5623479" w="7209588">
                <a:moveTo>
                  <a:pt x="0" y="0"/>
                </a:moveTo>
                <a:lnTo>
                  <a:pt x="7209588" y="0"/>
                </a:lnTo>
                <a:lnTo>
                  <a:pt x="7209588" y="5623479"/>
                </a:lnTo>
                <a:lnTo>
                  <a:pt x="0" y="56234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251452">
            <a:off x="-1460091" y="202108"/>
            <a:ext cx="4195033" cy="1273764"/>
          </a:xfrm>
          <a:custGeom>
            <a:avLst/>
            <a:gdLst/>
            <a:ahLst/>
            <a:cxnLst/>
            <a:rect r="r" b="b" t="t" l="l"/>
            <a:pathLst>
              <a:path h="1273764" w="4195033">
                <a:moveTo>
                  <a:pt x="0" y="0"/>
                </a:moveTo>
                <a:lnTo>
                  <a:pt x="4195033" y="0"/>
                </a:lnTo>
                <a:lnTo>
                  <a:pt x="4195033" y="1273764"/>
                </a:lnTo>
                <a:lnTo>
                  <a:pt x="0" y="12737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8252848">
            <a:off x="15063846" y="-551931"/>
            <a:ext cx="5245612" cy="3161263"/>
          </a:xfrm>
          <a:custGeom>
            <a:avLst/>
            <a:gdLst/>
            <a:ahLst/>
            <a:cxnLst/>
            <a:rect r="r" b="b" t="t" l="l"/>
            <a:pathLst>
              <a:path h="3161263" w="5245612">
                <a:moveTo>
                  <a:pt x="0" y="0"/>
                </a:moveTo>
                <a:lnTo>
                  <a:pt x="5245612" y="0"/>
                </a:lnTo>
                <a:lnTo>
                  <a:pt x="5245612" y="3161262"/>
                </a:lnTo>
                <a:lnTo>
                  <a:pt x="0" y="31612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6134349" y="204164"/>
            <a:ext cx="823151" cy="915036"/>
          </a:xfrm>
          <a:custGeom>
            <a:avLst/>
            <a:gdLst/>
            <a:ahLst/>
            <a:cxnLst/>
            <a:rect r="r" b="b" t="t" l="l"/>
            <a:pathLst>
              <a:path h="915036" w="823151">
                <a:moveTo>
                  <a:pt x="0" y="0"/>
                </a:moveTo>
                <a:lnTo>
                  <a:pt x="823150" y="0"/>
                </a:lnTo>
                <a:lnTo>
                  <a:pt x="823150" y="915036"/>
                </a:lnTo>
                <a:lnTo>
                  <a:pt x="0" y="91503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6888760" y="994081"/>
            <a:ext cx="377708" cy="419870"/>
          </a:xfrm>
          <a:custGeom>
            <a:avLst/>
            <a:gdLst/>
            <a:ahLst/>
            <a:cxnLst/>
            <a:rect r="r" b="b" t="t" l="l"/>
            <a:pathLst>
              <a:path h="419870" w="377708">
                <a:moveTo>
                  <a:pt x="0" y="0"/>
                </a:moveTo>
                <a:lnTo>
                  <a:pt x="377708" y="0"/>
                </a:lnTo>
                <a:lnTo>
                  <a:pt x="377708" y="419869"/>
                </a:lnTo>
                <a:lnTo>
                  <a:pt x="0" y="4198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4479955" y="618254"/>
            <a:ext cx="885098" cy="1061757"/>
          </a:xfrm>
          <a:custGeom>
            <a:avLst/>
            <a:gdLst/>
            <a:ahLst/>
            <a:cxnLst/>
            <a:rect r="r" b="b" t="t" l="l"/>
            <a:pathLst>
              <a:path h="1061757" w="885098">
                <a:moveTo>
                  <a:pt x="0" y="0"/>
                </a:moveTo>
                <a:lnTo>
                  <a:pt x="885098" y="0"/>
                </a:lnTo>
                <a:lnTo>
                  <a:pt x="885098" y="1061757"/>
                </a:lnTo>
                <a:lnTo>
                  <a:pt x="0" y="106175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6891955" y="6170694"/>
            <a:ext cx="1396045" cy="843317"/>
          </a:xfrm>
          <a:custGeom>
            <a:avLst/>
            <a:gdLst/>
            <a:ahLst/>
            <a:cxnLst/>
            <a:rect r="r" b="b" t="t" l="l"/>
            <a:pathLst>
              <a:path h="843317" w="1396045">
                <a:moveTo>
                  <a:pt x="0" y="0"/>
                </a:moveTo>
                <a:lnTo>
                  <a:pt x="1396045" y="0"/>
                </a:lnTo>
                <a:lnTo>
                  <a:pt x="1396045" y="843317"/>
                </a:lnTo>
                <a:lnTo>
                  <a:pt x="0" y="84331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2285788" y="2107643"/>
            <a:ext cx="446924" cy="1527946"/>
          </a:xfrm>
          <a:custGeom>
            <a:avLst/>
            <a:gdLst/>
            <a:ahLst/>
            <a:cxnLst/>
            <a:rect r="r" b="b" t="t" l="l"/>
            <a:pathLst>
              <a:path h="1527946" w="446924">
                <a:moveTo>
                  <a:pt x="0" y="0"/>
                </a:moveTo>
                <a:lnTo>
                  <a:pt x="446925" y="0"/>
                </a:lnTo>
                <a:lnTo>
                  <a:pt x="446925" y="1527946"/>
                </a:lnTo>
                <a:lnTo>
                  <a:pt x="0" y="152794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2277074" y="7697503"/>
            <a:ext cx="825335" cy="982541"/>
          </a:xfrm>
          <a:custGeom>
            <a:avLst/>
            <a:gdLst/>
            <a:ahLst/>
            <a:cxnLst/>
            <a:rect r="r" b="b" t="t" l="l"/>
            <a:pathLst>
              <a:path h="982541" w="825335">
                <a:moveTo>
                  <a:pt x="0" y="0"/>
                </a:moveTo>
                <a:lnTo>
                  <a:pt x="825335" y="0"/>
                </a:lnTo>
                <a:lnTo>
                  <a:pt x="825335" y="982541"/>
                </a:lnTo>
                <a:lnTo>
                  <a:pt x="0" y="98254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5585412">
            <a:off x="1813275" y="7144418"/>
            <a:ext cx="927599" cy="856764"/>
          </a:xfrm>
          <a:custGeom>
            <a:avLst/>
            <a:gdLst/>
            <a:ahLst/>
            <a:cxnLst/>
            <a:rect r="r" b="b" t="t" l="l"/>
            <a:pathLst>
              <a:path h="856764" w="927599">
                <a:moveTo>
                  <a:pt x="0" y="0"/>
                </a:moveTo>
                <a:lnTo>
                  <a:pt x="927598" y="0"/>
                </a:lnTo>
                <a:lnTo>
                  <a:pt x="927598" y="856763"/>
                </a:lnTo>
                <a:lnTo>
                  <a:pt x="0" y="8567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4675875" y="2998013"/>
            <a:ext cx="1960564" cy="1119972"/>
          </a:xfrm>
          <a:custGeom>
            <a:avLst/>
            <a:gdLst/>
            <a:ahLst/>
            <a:cxnLst/>
            <a:rect r="r" b="b" t="t" l="l"/>
            <a:pathLst>
              <a:path h="1119972" w="1960564">
                <a:moveTo>
                  <a:pt x="0" y="0"/>
                </a:moveTo>
                <a:lnTo>
                  <a:pt x="1960564" y="0"/>
                </a:lnTo>
                <a:lnTo>
                  <a:pt x="1960564" y="1119973"/>
                </a:lnTo>
                <a:lnTo>
                  <a:pt x="0" y="1119973"/>
                </a:lnTo>
                <a:lnTo>
                  <a:pt x="0" y="0"/>
                </a:lnTo>
                <a:close/>
              </a:path>
            </a:pathLst>
          </a:custGeom>
          <a:blipFill>
            <a:blip r:embed="rId24"/>
            <a:stretch>
              <a:fillRect l="0" t="0" r="0" b="0"/>
            </a:stretch>
          </a:blipFill>
        </p:spPr>
      </p:sp>
      <p:sp>
        <p:nvSpPr>
          <p:cNvPr name="Freeform 15" id="15"/>
          <p:cNvSpPr/>
          <p:nvPr/>
        </p:nvSpPr>
        <p:spPr>
          <a:xfrm flipH="false" flipV="false" rot="0">
            <a:off x="1840223" y="4779848"/>
            <a:ext cx="1338056" cy="1434563"/>
          </a:xfrm>
          <a:custGeom>
            <a:avLst/>
            <a:gdLst/>
            <a:ahLst/>
            <a:cxnLst/>
            <a:rect r="r" b="b" t="t" l="l"/>
            <a:pathLst>
              <a:path h="1434563" w="1338056">
                <a:moveTo>
                  <a:pt x="0" y="0"/>
                </a:moveTo>
                <a:lnTo>
                  <a:pt x="1338056" y="0"/>
                </a:lnTo>
                <a:lnTo>
                  <a:pt x="1338056" y="1434563"/>
                </a:lnTo>
                <a:lnTo>
                  <a:pt x="0" y="1434563"/>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grpSp>
        <p:nvGrpSpPr>
          <p:cNvPr name="Group 16" id="16"/>
          <p:cNvGrpSpPr/>
          <p:nvPr/>
        </p:nvGrpSpPr>
        <p:grpSpPr>
          <a:xfrm rot="0">
            <a:off x="4201365" y="2466239"/>
            <a:ext cx="2686053" cy="931415"/>
            <a:chOff x="0" y="0"/>
            <a:chExt cx="1226144" cy="425178"/>
          </a:xfrm>
        </p:grpSpPr>
        <p:sp>
          <p:nvSpPr>
            <p:cNvPr name="Freeform 17" id="17"/>
            <p:cNvSpPr/>
            <p:nvPr/>
          </p:nvSpPr>
          <p:spPr>
            <a:xfrm flipH="false" flipV="false" rot="0">
              <a:off x="92710" y="106680"/>
              <a:ext cx="1122004" cy="305798"/>
            </a:xfrm>
            <a:custGeom>
              <a:avLst/>
              <a:gdLst/>
              <a:ahLst/>
              <a:cxnLst/>
              <a:rect r="r" b="b" t="t" l="l"/>
              <a:pathLst>
                <a:path h="305798" w="1122004">
                  <a:moveTo>
                    <a:pt x="1095334" y="116568"/>
                  </a:moveTo>
                  <a:cubicBezTo>
                    <a:pt x="1095334" y="204198"/>
                    <a:pt x="1019134" y="275318"/>
                    <a:pt x="937854" y="275318"/>
                  </a:cubicBezTo>
                  <a:lnTo>
                    <a:pt x="66040" y="275318"/>
                  </a:lnTo>
                  <a:cubicBezTo>
                    <a:pt x="43180" y="275318"/>
                    <a:pt x="20320" y="270238"/>
                    <a:pt x="0" y="261348"/>
                  </a:cubicBezTo>
                  <a:cubicBezTo>
                    <a:pt x="26670" y="289288"/>
                    <a:pt x="63500" y="305798"/>
                    <a:pt x="101278" y="305798"/>
                  </a:cubicBezTo>
                  <a:lnTo>
                    <a:pt x="975954" y="305798"/>
                  </a:lnTo>
                  <a:cubicBezTo>
                    <a:pt x="1055964" y="305798"/>
                    <a:pt x="1122004" y="239758"/>
                    <a:pt x="1122004" y="159748"/>
                  </a:cubicBezTo>
                  <a:lnTo>
                    <a:pt x="1122004" y="95250"/>
                  </a:lnTo>
                  <a:cubicBezTo>
                    <a:pt x="1122004" y="58420"/>
                    <a:pt x="1108034" y="25400"/>
                    <a:pt x="1086444" y="0"/>
                  </a:cubicBezTo>
                  <a:cubicBezTo>
                    <a:pt x="1092794" y="16510"/>
                    <a:pt x="1095334" y="34290"/>
                    <a:pt x="1095334" y="52070"/>
                  </a:cubicBezTo>
                  <a:lnTo>
                    <a:pt x="1095334" y="116568"/>
                  </a:lnTo>
                  <a:close/>
                </a:path>
              </a:pathLst>
            </a:custGeom>
            <a:solidFill>
              <a:srgbClr val="76783E"/>
            </a:solidFill>
          </p:spPr>
        </p:sp>
        <p:sp>
          <p:nvSpPr>
            <p:cNvPr name="Freeform 18" id="18"/>
            <p:cNvSpPr/>
            <p:nvPr/>
          </p:nvSpPr>
          <p:spPr>
            <a:xfrm flipH="false" flipV="false" rot="0">
              <a:off x="12700" y="12700"/>
              <a:ext cx="1161374" cy="356598"/>
            </a:xfrm>
            <a:custGeom>
              <a:avLst/>
              <a:gdLst/>
              <a:ahLst/>
              <a:cxnLst/>
              <a:rect r="r" b="b" t="t" l="l"/>
              <a:pathLst>
                <a:path h="356598" w="1161374">
                  <a:moveTo>
                    <a:pt x="146050" y="356598"/>
                  </a:moveTo>
                  <a:lnTo>
                    <a:pt x="1015324" y="356598"/>
                  </a:lnTo>
                  <a:cubicBezTo>
                    <a:pt x="1095334" y="356598"/>
                    <a:pt x="1161374" y="290558"/>
                    <a:pt x="1161374" y="210548"/>
                  </a:cubicBezTo>
                  <a:lnTo>
                    <a:pt x="1161374" y="146050"/>
                  </a:lnTo>
                  <a:cubicBezTo>
                    <a:pt x="1161374" y="66040"/>
                    <a:pt x="1095334" y="0"/>
                    <a:pt x="1015324" y="0"/>
                  </a:cubicBezTo>
                  <a:lnTo>
                    <a:pt x="146050" y="0"/>
                  </a:lnTo>
                  <a:cubicBezTo>
                    <a:pt x="66040" y="0"/>
                    <a:pt x="0" y="66040"/>
                    <a:pt x="0" y="146050"/>
                  </a:cubicBezTo>
                  <a:lnTo>
                    <a:pt x="0" y="210548"/>
                  </a:lnTo>
                  <a:cubicBezTo>
                    <a:pt x="0" y="291828"/>
                    <a:pt x="66040" y="356598"/>
                    <a:pt x="146050" y="356598"/>
                  </a:cubicBezTo>
                  <a:close/>
                </a:path>
              </a:pathLst>
            </a:custGeom>
            <a:solidFill>
              <a:srgbClr val="F7EAD2"/>
            </a:solidFill>
          </p:spPr>
        </p:sp>
        <p:sp>
          <p:nvSpPr>
            <p:cNvPr name="Freeform 19" id="19"/>
            <p:cNvSpPr/>
            <p:nvPr/>
          </p:nvSpPr>
          <p:spPr>
            <a:xfrm flipH="false" flipV="false" rot="0">
              <a:off x="0" y="0"/>
              <a:ext cx="1226144" cy="425178"/>
            </a:xfrm>
            <a:custGeom>
              <a:avLst/>
              <a:gdLst/>
              <a:ahLst/>
              <a:cxnLst/>
              <a:rect r="r" b="b" t="t" l="l"/>
              <a:pathLst>
                <a:path h="425178" w="1226144">
                  <a:moveTo>
                    <a:pt x="1162644" y="74930"/>
                  </a:moveTo>
                  <a:cubicBezTo>
                    <a:pt x="1134704" y="30480"/>
                    <a:pt x="1085174" y="0"/>
                    <a:pt x="1028024" y="0"/>
                  </a:cubicBezTo>
                  <a:lnTo>
                    <a:pt x="158750" y="0"/>
                  </a:lnTo>
                  <a:cubicBezTo>
                    <a:pt x="71120" y="0"/>
                    <a:pt x="0" y="71120"/>
                    <a:pt x="0" y="158750"/>
                  </a:cubicBezTo>
                  <a:lnTo>
                    <a:pt x="0" y="223248"/>
                  </a:lnTo>
                  <a:cubicBezTo>
                    <a:pt x="0" y="275318"/>
                    <a:pt x="25400" y="321038"/>
                    <a:pt x="63500" y="350248"/>
                  </a:cubicBezTo>
                  <a:cubicBezTo>
                    <a:pt x="91440" y="394698"/>
                    <a:pt x="140970" y="425178"/>
                    <a:pt x="194812" y="425178"/>
                  </a:cubicBezTo>
                  <a:lnTo>
                    <a:pt x="1067394" y="425178"/>
                  </a:lnTo>
                  <a:cubicBezTo>
                    <a:pt x="1155024" y="425178"/>
                    <a:pt x="1226144" y="354058"/>
                    <a:pt x="1226144" y="266428"/>
                  </a:cubicBezTo>
                  <a:lnTo>
                    <a:pt x="1226144" y="201930"/>
                  </a:lnTo>
                  <a:cubicBezTo>
                    <a:pt x="1226144" y="149860"/>
                    <a:pt x="1200744" y="104140"/>
                    <a:pt x="1162644" y="74930"/>
                  </a:cubicBezTo>
                  <a:close/>
                  <a:moveTo>
                    <a:pt x="12700" y="223248"/>
                  </a:moveTo>
                  <a:lnTo>
                    <a:pt x="12700" y="158750"/>
                  </a:lnTo>
                  <a:cubicBezTo>
                    <a:pt x="12700" y="78740"/>
                    <a:pt x="78740" y="12700"/>
                    <a:pt x="158750" y="12700"/>
                  </a:cubicBezTo>
                  <a:lnTo>
                    <a:pt x="1028024" y="12700"/>
                  </a:lnTo>
                  <a:cubicBezTo>
                    <a:pt x="1108034" y="12700"/>
                    <a:pt x="1174074" y="78740"/>
                    <a:pt x="1174074" y="158750"/>
                  </a:cubicBezTo>
                  <a:lnTo>
                    <a:pt x="1174074" y="223248"/>
                  </a:lnTo>
                  <a:cubicBezTo>
                    <a:pt x="1174074" y="303258"/>
                    <a:pt x="1108034" y="369298"/>
                    <a:pt x="1028024" y="369298"/>
                  </a:cubicBezTo>
                  <a:lnTo>
                    <a:pt x="158750" y="369298"/>
                  </a:lnTo>
                  <a:cubicBezTo>
                    <a:pt x="78740" y="369298"/>
                    <a:pt x="12700" y="304528"/>
                    <a:pt x="12700" y="223248"/>
                  </a:cubicBezTo>
                  <a:close/>
                  <a:moveTo>
                    <a:pt x="1214714" y="266428"/>
                  </a:moveTo>
                  <a:cubicBezTo>
                    <a:pt x="1214714" y="346438"/>
                    <a:pt x="1147404" y="412478"/>
                    <a:pt x="1067394" y="412478"/>
                  </a:cubicBezTo>
                  <a:lnTo>
                    <a:pt x="194812" y="412478"/>
                  </a:lnTo>
                  <a:cubicBezTo>
                    <a:pt x="157480" y="412478"/>
                    <a:pt x="120650" y="395967"/>
                    <a:pt x="93980" y="368028"/>
                  </a:cubicBezTo>
                  <a:cubicBezTo>
                    <a:pt x="114300" y="376917"/>
                    <a:pt x="135890" y="381998"/>
                    <a:pt x="160020" y="381998"/>
                  </a:cubicBezTo>
                  <a:lnTo>
                    <a:pt x="1029294" y="381998"/>
                  </a:lnTo>
                  <a:cubicBezTo>
                    <a:pt x="1116924" y="381998"/>
                    <a:pt x="1188044" y="310878"/>
                    <a:pt x="1188044" y="223248"/>
                  </a:cubicBezTo>
                  <a:lnTo>
                    <a:pt x="1188044" y="158750"/>
                  </a:lnTo>
                  <a:cubicBezTo>
                    <a:pt x="1188044" y="140970"/>
                    <a:pt x="1184234" y="123190"/>
                    <a:pt x="1179154" y="106680"/>
                  </a:cubicBezTo>
                  <a:cubicBezTo>
                    <a:pt x="1200744" y="132080"/>
                    <a:pt x="1214714" y="165100"/>
                    <a:pt x="1214714" y="201930"/>
                  </a:cubicBezTo>
                  <a:lnTo>
                    <a:pt x="1214714" y="266428"/>
                  </a:lnTo>
                  <a:close/>
                </a:path>
              </a:pathLst>
            </a:custGeom>
            <a:solidFill>
              <a:srgbClr val="96A12F"/>
            </a:solidFill>
          </p:spPr>
        </p:sp>
      </p:grpSp>
      <p:grpSp>
        <p:nvGrpSpPr>
          <p:cNvPr name="Group 20" id="20"/>
          <p:cNvGrpSpPr/>
          <p:nvPr/>
        </p:nvGrpSpPr>
        <p:grpSpPr>
          <a:xfrm rot="0">
            <a:off x="4085666" y="4615886"/>
            <a:ext cx="3097628" cy="2156371"/>
            <a:chOff x="0" y="0"/>
            <a:chExt cx="1414022" cy="984352"/>
          </a:xfrm>
        </p:grpSpPr>
        <p:sp>
          <p:nvSpPr>
            <p:cNvPr name="Freeform 21" id="21"/>
            <p:cNvSpPr/>
            <p:nvPr/>
          </p:nvSpPr>
          <p:spPr>
            <a:xfrm flipH="false" flipV="false" rot="0">
              <a:off x="92710" y="106680"/>
              <a:ext cx="1309882" cy="864972"/>
            </a:xfrm>
            <a:custGeom>
              <a:avLst/>
              <a:gdLst/>
              <a:ahLst/>
              <a:cxnLst/>
              <a:rect r="r" b="b" t="t" l="l"/>
              <a:pathLst>
                <a:path h="864972" w="1309882">
                  <a:moveTo>
                    <a:pt x="1283212" y="675742"/>
                  </a:moveTo>
                  <a:cubicBezTo>
                    <a:pt x="1283212" y="763372"/>
                    <a:pt x="1207012" y="834492"/>
                    <a:pt x="1125732" y="834492"/>
                  </a:cubicBezTo>
                  <a:lnTo>
                    <a:pt x="66040" y="834492"/>
                  </a:lnTo>
                  <a:cubicBezTo>
                    <a:pt x="43180" y="834492"/>
                    <a:pt x="20320" y="829412"/>
                    <a:pt x="0" y="820522"/>
                  </a:cubicBezTo>
                  <a:cubicBezTo>
                    <a:pt x="26670" y="848462"/>
                    <a:pt x="63500" y="864972"/>
                    <a:pt x="102476" y="864972"/>
                  </a:cubicBezTo>
                  <a:lnTo>
                    <a:pt x="1163832" y="864972"/>
                  </a:lnTo>
                  <a:cubicBezTo>
                    <a:pt x="1243842" y="864972"/>
                    <a:pt x="1309882" y="798932"/>
                    <a:pt x="1309882" y="718922"/>
                  </a:cubicBezTo>
                  <a:lnTo>
                    <a:pt x="1309882" y="95250"/>
                  </a:lnTo>
                  <a:cubicBezTo>
                    <a:pt x="1309882" y="58420"/>
                    <a:pt x="1295912" y="25400"/>
                    <a:pt x="1274322" y="0"/>
                  </a:cubicBezTo>
                  <a:cubicBezTo>
                    <a:pt x="1280672" y="16510"/>
                    <a:pt x="1283212" y="34290"/>
                    <a:pt x="1283212" y="52070"/>
                  </a:cubicBezTo>
                  <a:lnTo>
                    <a:pt x="1283212" y="675742"/>
                  </a:lnTo>
                  <a:close/>
                </a:path>
              </a:pathLst>
            </a:custGeom>
            <a:solidFill>
              <a:srgbClr val="76783E"/>
            </a:solidFill>
          </p:spPr>
        </p:sp>
        <p:sp>
          <p:nvSpPr>
            <p:cNvPr name="Freeform 22" id="22"/>
            <p:cNvSpPr/>
            <p:nvPr/>
          </p:nvSpPr>
          <p:spPr>
            <a:xfrm flipH="false" flipV="false" rot="0">
              <a:off x="12700" y="12700"/>
              <a:ext cx="1349252" cy="915772"/>
            </a:xfrm>
            <a:custGeom>
              <a:avLst/>
              <a:gdLst/>
              <a:ahLst/>
              <a:cxnLst/>
              <a:rect r="r" b="b" t="t" l="l"/>
              <a:pathLst>
                <a:path h="915772" w="1349252">
                  <a:moveTo>
                    <a:pt x="146050" y="915772"/>
                  </a:moveTo>
                  <a:lnTo>
                    <a:pt x="1203202" y="915772"/>
                  </a:lnTo>
                  <a:cubicBezTo>
                    <a:pt x="1283212" y="915772"/>
                    <a:pt x="1349252" y="849732"/>
                    <a:pt x="1349252" y="769722"/>
                  </a:cubicBezTo>
                  <a:lnTo>
                    <a:pt x="1349252" y="146050"/>
                  </a:lnTo>
                  <a:cubicBezTo>
                    <a:pt x="1349252" y="66040"/>
                    <a:pt x="1283212" y="0"/>
                    <a:pt x="1203202" y="0"/>
                  </a:cubicBezTo>
                  <a:lnTo>
                    <a:pt x="146050" y="0"/>
                  </a:lnTo>
                  <a:cubicBezTo>
                    <a:pt x="66040" y="0"/>
                    <a:pt x="0" y="66040"/>
                    <a:pt x="0" y="146050"/>
                  </a:cubicBezTo>
                  <a:lnTo>
                    <a:pt x="0" y="769722"/>
                  </a:lnTo>
                  <a:cubicBezTo>
                    <a:pt x="0" y="851002"/>
                    <a:pt x="66040" y="915772"/>
                    <a:pt x="146050" y="915772"/>
                  </a:cubicBezTo>
                  <a:close/>
                </a:path>
              </a:pathLst>
            </a:custGeom>
            <a:solidFill>
              <a:srgbClr val="F7EAD2"/>
            </a:solidFill>
          </p:spPr>
        </p:sp>
        <p:sp>
          <p:nvSpPr>
            <p:cNvPr name="Freeform 23" id="23"/>
            <p:cNvSpPr/>
            <p:nvPr/>
          </p:nvSpPr>
          <p:spPr>
            <a:xfrm flipH="false" flipV="false" rot="0">
              <a:off x="0" y="0"/>
              <a:ext cx="1414022" cy="984352"/>
            </a:xfrm>
            <a:custGeom>
              <a:avLst/>
              <a:gdLst/>
              <a:ahLst/>
              <a:cxnLst/>
              <a:rect r="r" b="b" t="t" l="l"/>
              <a:pathLst>
                <a:path h="984352" w="1414022">
                  <a:moveTo>
                    <a:pt x="1350522" y="74930"/>
                  </a:moveTo>
                  <a:cubicBezTo>
                    <a:pt x="1322582" y="30480"/>
                    <a:pt x="1273052" y="0"/>
                    <a:pt x="1215902" y="0"/>
                  </a:cubicBezTo>
                  <a:lnTo>
                    <a:pt x="158750" y="0"/>
                  </a:lnTo>
                  <a:cubicBezTo>
                    <a:pt x="71120" y="0"/>
                    <a:pt x="0" y="71120"/>
                    <a:pt x="0" y="158750"/>
                  </a:cubicBezTo>
                  <a:lnTo>
                    <a:pt x="0" y="782422"/>
                  </a:lnTo>
                  <a:cubicBezTo>
                    <a:pt x="0" y="834492"/>
                    <a:pt x="25400" y="880212"/>
                    <a:pt x="63500" y="909422"/>
                  </a:cubicBezTo>
                  <a:cubicBezTo>
                    <a:pt x="91440" y="953872"/>
                    <a:pt x="140970" y="984352"/>
                    <a:pt x="196196" y="984352"/>
                  </a:cubicBezTo>
                  <a:lnTo>
                    <a:pt x="1255272" y="984352"/>
                  </a:lnTo>
                  <a:cubicBezTo>
                    <a:pt x="1342902" y="984352"/>
                    <a:pt x="1414022" y="913232"/>
                    <a:pt x="1414022" y="825602"/>
                  </a:cubicBezTo>
                  <a:lnTo>
                    <a:pt x="1414022" y="201930"/>
                  </a:lnTo>
                  <a:cubicBezTo>
                    <a:pt x="1414022" y="149860"/>
                    <a:pt x="1388622" y="104140"/>
                    <a:pt x="1350522" y="74930"/>
                  </a:cubicBezTo>
                  <a:close/>
                  <a:moveTo>
                    <a:pt x="12700" y="782422"/>
                  </a:moveTo>
                  <a:lnTo>
                    <a:pt x="12700" y="158750"/>
                  </a:lnTo>
                  <a:cubicBezTo>
                    <a:pt x="12700" y="78740"/>
                    <a:pt x="78740" y="12700"/>
                    <a:pt x="158750" y="12700"/>
                  </a:cubicBezTo>
                  <a:lnTo>
                    <a:pt x="1215902" y="12700"/>
                  </a:lnTo>
                  <a:cubicBezTo>
                    <a:pt x="1295912" y="12700"/>
                    <a:pt x="1361952" y="78740"/>
                    <a:pt x="1361952" y="158750"/>
                  </a:cubicBezTo>
                  <a:lnTo>
                    <a:pt x="1361952" y="782422"/>
                  </a:lnTo>
                  <a:cubicBezTo>
                    <a:pt x="1361952" y="862432"/>
                    <a:pt x="1295912" y="928472"/>
                    <a:pt x="1215902" y="928472"/>
                  </a:cubicBezTo>
                  <a:lnTo>
                    <a:pt x="158750" y="928472"/>
                  </a:lnTo>
                  <a:cubicBezTo>
                    <a:pt x="78740" y="928472"/>
                    <a:pt x="12700" y="863702"/>
                    <a:pt x="12700" y="782422"/>
                  </a:cubicBezTo>
                  <a:close/>
                  <a:moveTo>
                    <a:pt x="1402592" y="825602"/>
                  </a:moveTo>
                  <a:cubicBezTo>
                    <a:pt x="1402592" y="905612"/>
                    <a:pt x="1335282" y="971652"/>
                    <a:pt x="1255272" y="971652"/>
                  </a:cubicBezTo>
                  <a:lnTo>
                    <a:pt x="196196" y="971652"/>
                  </a:lnTo>
                  <a:cubicBezTo>
                    <a:pt x="157480" y="971652"/>
                    <a:pt x="120650" y="955142"/>
                    <a:pt x="93980" y="927202"/>
                  </a:cubicBezTo>
                  <a:cubicBezTo>
                    <a:pt x="114300" y="936092"/>
                    <a:pt x="135890" y="941172"/>
                    <a:pt x="160020" y="941172"/>
                  </a:cubicBezTo>
                  <a:lnTo>
                    <a:pt x="1217172" y="941172"/>
                  </a:lnTo>
                  <a:cubicBezTo>
                    <a:pt x="1304802" y="941172"/>
                    <a:pt x="1375922" y="870052"/>
                    <a:pt x="1375922" y="782422"/>
                  </a:cubicBezTo>
                  <a:lnTo>
                    <a:pt x="1375922" y="158750"/>
                  </a:lnTo>
                  <a:cubicBezTo>
                    <a:pt x="1375922" y="140970"/>
                    <a:pt x="1372112" y="123190"/>
                    <a:pt x="1367032" y="106680"/>
                  </a:cubicBezTo>
                  <a:cubicBezTo>
                    <a:pt x="1388622" y="132080"/>
                    <a:pt x="1402592" y="165100"/>
                    <a:pt x="1402592" y="201930"/>
                  </a:cubicBezTo>
                  <a:lnTo>
                    <a:pt x="1402592" y="825602"/>
                  </a:lnTo>
                  <a:close/>
                </a:path>
              </a:pathLst>
            </a:custGeom>
            <a:solidFill>
              <a:srgbClr val="96A12F"/>
            </a:solidFill>
          </p:spPr>
        </p:sp>
      </p:grpSp>
      <p:sp>
        <p:nvSpPr>
          <p:cNvPr name="TextBox 24" id="24"/>
          <p:cNvSpPr txBox="true"/>
          <p:nvPr/>
        </p:nvSpPr>
        <p:spPr>
          <a:xfrm rot="0">
            <a:off x="3904140" y="4759316"/>
            <a:ext cx="3288679" cy="1845310"/>
          </a:xfrm>
          <a:prstGeom prst="rect">
            <a:avLst/>
          </a:prstGeom>
        </p:spPr>
        <p:txBody>
          <a:bodyPr anchor="t" rtlCol="false" tIns="0" lIns="0" bIns="0" rIns="0">
            <a:spAutoFit/>
          </a:bodyPr>
          <a:lstStyle/>
          <a:p>
            <a:pPr algn="ctr">
              <a:lnSpc>
                <a:spcPts val="3679"/>
              </a:lnSpc>
            </a:pPr>
            <a:r>
              <a:rPr lang="en-US" sz="2299">
                <a:solidFill>
                  <a:srgbClr val="5B96A9"/>
                </a:solidFill>
                <a:latin typeface="Sniglet"/>
              </a:rPr>
              <a:t>Agreeing to apply for credit with collateral from someone else’s deposit</a:t>
            </a:r>
          </a:p>
        </p:txBody>
      </p:sp>
      <p:grpSp>
        <p:nvGrpSpPr>
          <p:cNvPr name="Group 25" id="25"/>
          <p:cNvGrpSpPr/>
          <p:nvPr/>
        </p:nvGrpSpPr>
        <p:grpSpPr>
          <a:xfrm rot="0">
            <a:off x="4062237" y="7728903"/>
            <a:ext cx="2686053" cy="931415"/>
            <a:chOff x="0" y="0"/>
            <a:chExt cx="1226144" cy="425178"/>
          </a:xfrm>
        </p:grpSpPr>
        <p:sp>
          <p:nvSpPr>
            <p:cNvPr name="Freeform 26" id="26"/>
            <p:cNvSpPr/>
            <p:nvPr/>
          </p:nvSpPr>
          <p:spPr>
            <a:xfrm flipH="false" flipV="false" rot="0">
              <a:off x="92710" y="106680"/>
              <a:ext cx="1122004" cy="305798"/>
            </a:xfrm>
            <a:custGeom>
              <a:avLst/>
              <a:gdLst/>
              <a:ahLst/>
              <a:cxnLst/>
              <a:rect r="r" b="b" t="t" l="l"/>
              <a:pathLst>
                <a:path h="305798" w="1122004">
                  <a:moveTo>
                    <a:pt x="1095334" y="116568"/>
                  </a:moveTo>
                  <a:cubicBezTo>
                    <a:pt x="1095334" y="204198"/>
                    <a:pt x="1019134" y="275318"/>
                    <a:pt x="937854" y="275318"/>
                  </a:cubicBezTo>
                  <a:lnTo>
                    <a:pt x="66040" y="275318"/>
                  </a:lnTo>
                  <a:cubicBezTo>
                    <a:pt x="43180" y="275318"/>
                    <a:pt x="20320" y="270238"/>
                    <a:pt x="0" y="261348"/>
                  </a:cubicBezTo>
                  <a:cubicBezTo>
                    <a:pt x="26670" y="289288"/>
                    <a:pt x="63500" y="305798"/>
                    <a:pt x="101278" y="305798"/>
                  </a:cubicBezTo>
                  <a:lnTo>
                    <a:pt x="975954" y="305798"/>
                  </a:lnTo>
                  <a:cubicBezTo>
                    <a:pt x="1055964" y="305798"/>
                    <a:pt x="1122004" y="239758"/>
                    <a:pt x="1122004" y="159748"/>
                  </a:cubicBezTo>
                  <a:lnTo>
                    <a:pt x="1122004" y="95250"/>
                  </a:lnTo>
                  <a:cubicBezTo>
                    <a:pt x="1122004" y="58420"/>
                    <a:pt x="1108034" y="25400"/>
                    <a:pt x="1086444" y="0"/>
                  </a:cubicBezTo>
                  <a:cubicBezTo>
                    <a:pt x="1092794" y="16510"/>
                    <a:pt x="1095334" y="34290"/>
                    <a:pt x="1095334" y="52070"/>
                  </a:cubicBezTo>
                  <a:lnTo>
                    <a:pt x="1095334" y="116568"/>
                  </a:lnTo>
                  <a:close/>
                </a:path>
              </a:pathLst>
            </a:custGeom>
            <a:solidFill>
              <a:srgbClr val="76783E"/>
            </a:solidFill>
          </p:spPr>
        </p:sp>
        <p:sp>
          <p:nvSpPr>
            <p:cNvPr name="Freeform 27" id="27"/>
            <p:cNvSpPr/>
            <p:nvPr/>
          </p:nvSpPr>
          <p:spPr>
            <a:xfrm flipH="false" flipV="false" rot="0">
              <a:off x="12700" y="12700"/>
              <a:ext cx="1161374" cy="356598"/>
            </a:xfrm>
            <a:custGeom>
              <a:avLst/>
              <a:gdLst/>
              <a:ahLst/>
              <a:cxnLst/>
              <a:rect r="r" b="b" t="t" l="l"/>
              <a:pathLst>
                <a:path h="356598" w="1161374">
                  <a:moveTo>
                    <a:pt x="146050" y="356598"/>
                  </a:moveTo>
                  <a:lnTo>
                    <a:pt x="1015324" y="356598"/>
                  </a:lnTo>
                  <a:cubicBezTo>
                    <a:pt x="1095334" y="356598"/>
                    <a:pt x="1161374" y="290558"/>
                    <a:pt x="1161374" y="210548"/>
                  </a:cubicBezTo>
                  <a:lnTo>
                    <a:pt x="1161374" y="146050"/>
                  </a:lnTo>
                  <a:cubicBezTo>
                    <a:pt x="1161374" y="66040"/>
                    <a:pt x="1095334" y="0"/>
                    <a:pt x="1015324" y="0"/>
                  </a:cubicBezTo>
                  <a:lnTo>
                    <a:pt x="146050" y="0"/>
                  </a:lnTo>
                  <a:cubicBezTo>
                    <a:pt x="66040" y="0"/>
                    <a:pt x="0" y="66040"/>
                    <a:pt x="0" y="146050"/>
                  </a:cubicBezTo>
                  <a:lnTo>
                    <a:pt x="0" y="210548"/>
                  </a:lnTo>
                  <a:cubicBezTo>
                    <a:pt x="0" y="291828"/>
                    <a:pt x="66040" y="356598"/>
                    <a:pt x="146050" y="356598"/>
                  </a:cubicBezTo>
                  <a:close/>
                </a:path>
              </a:pathLst>
            </a:custGeom>
            <a:solidFill>
              <a:srgbClr val="F7EAD2"/>
            </a:solidFill>
          </p:spPr>
        </p:sp>
        <p:sp>
          <p:nvSpPr>
            <p:cNvPr name="Freeform 28" id="28"/>
            <p:cNvSpPr/>
            <p:nvPr/>
          </p:nvSpPr>
          <p:spPr>
            <a:xfrm flipH="false" flipV="false" rot="0">
              <a:off x="0" y="0"/>
              <a:ext cx="1226144" cy="425178"/>
            </a:xfrm>
            <a:custGeom>
              <a:avLst/>
              <a:gdLst/>
              <a:ahLst/>
              <a:cxnLst/>
              <a:rect r="r" b="b" t="t" l="l"/>
              <a:pathLst>
                <a:path h="425178" w="1226144">
                  <a:moveTo>
                    <a:pt x="1162644" y="74930"/>
                  </a:moveTo>
                  <a:cubicBezTo>
                    <a:pt x="1134704" y="30480"/>
                    <a:pt x="1085174" y="0"/>
                    <a:pt x="1028024" y="0"/>
                  </a:cubicBezTo>
                  <a:lnTo>
                    <a:pt x="158750" y="0"/>
                  </a:lnTo>
                  <a:cubicBezTo>
                    <a:pt x="71120" y="0"/>
                    <a:pt x="0" y="71120"/>
                    <a:pt x="0" y="158750"/>
                  </a:cubicBezTo>
                  <a:lnTo>
                    <a:pt x="0" y="223248"/>
                  </a:lnTo>
                  <a:cubicBezTo>
                    <a:pt x="0" y="275318"/>
                    <a:pt x="25400" y="321038"/>
                    <a:pt x="63500" y="350248"/>
                  </a:cubicBezTo>
                  <a:cubicBezTo>
                    <a:pt x="91440" y="394698"/>
                    <a:pt x="140970" y="425178"/>
                    <a:pt x="194812" y="425178"/>
                  </a:cubicBezTo>
                  <a:lnTo>
                    <a:pt x="1067394" y="425178"/>
                  </a:lnTo>
                  <a:cubicBezTo>
                    <a:pt x="1155024" y="425178"/>
                    <a:pt x="1226144" y="354058"/>
                    <a:pt x="1226144" y="266428"/>
                  </a:cubicBezTo>
                  <a:lnTo>
                    <a:pt x="1226144" y="201930"/>
                  </a:lnTo>
                  <a:cubicBezTo>
                    <a:pt x="1226144" y="149860"/>
                    <a:pt x="1200744" y="104140"/>
                    <a:pt x="1162644" y="74930"/>
                  </a:cubicBezTo>
                  <a:close/>
                  <a:moveTo>
                    <a:pt x="12700" y="223248"/>
                  </a:moveTo>
                  <a:lnTo>
                    <a:pt x="12700" y="158750"/>
                  </a:lnTo>
                  <a:cubicBezTo>
                    <a:pt x="12700" y="78740"/>
                    <a:pt x="78740" y="12700"/>
                    <a:pt x="158750" y="12700"/>
                  </a:cubicBezTo>
                  <a:lnTo>
                    <a:pt x="1028024" y="12700"/>
                  </a:lnTo>
                  <a:cubicBezTo>
                    <a:pt x="1108034" y="12700"/>
                    <a:pt x="1174074" y="78740"/>
                    <a:pt x="1174074" y="158750"/>
                  </a:cubicBezTo>
                  <a:lnTo>
                    <a:pt x="1174074" y="223248"/>
                  </a:lnTo>
                  <a:cubicBezTo>
                    <a:pt x="1174074" y="303258"/>
                    <a:pt x="1108034" y="369298"/>
                    <a:pt x="1028024" y="369298"/>
                  </a:cubicBezTo>
                  <a:lnTo>
                    <a:pt x="158750" y="369298"/>
                  </a:lnTo>
                  <a:cubicBezTo>
                    <a:pt x="78740" y="369298"/>
                    <a:pt x="12700" y="304528"/>
                    <a:pt x="12700" y="223248"/>
                  </a:cubicBezTo>
                  <a:close/>
                  <a:moveTo>
                    <a:pt x="1214714" y="266428"/>
                  </a:moveTo>
                  <a:cubicBezTo>
                    <a:pt x="1214714" y="346438"/>
                    <a:pt x="1147404" y="412478"/>
                    <a:pt x="1067394" y="412478"/>
                  </a:cubicBezTo>
                  <a:lnTo>
                    <a:pt x="194812" y="412478"/>
                  </a:lnTo>
                  <a:cubicBezTo>
                    <a:pt x="157480" y="412478"/>
                    <a:pt x="120650" y="395967"/>
                    <a:pt x="93980" y="368028"/>
                  </a:cubicBezTo>
                  <a:cubicBezTo>
                    <a:pt x="114300" y="376917"/>
                    <a:pt x="135890" y="381998"/>
                    <a:pt x="160020" y="381998"/>
                  </a:cubicBezTo>
                  <a:lnTo>
                    <a:pt x="1029294" y="381998"/>
                  </a:lnTo>
                  <a:cubicBezTo>
                    <a:pt x="1116924" y="381998"/>
                    <a:pt x="1188044" y="310878"/>
                    <a:pt x="1188044" y="223248"/>
                  </a:cubicBezTo>
                  <a:lnTo>
                    <a:pt x="1188044" y="158750"/>
                  </a:lnTo>
                  <a:cubicBezTo>
                    <a:pt x="1188044" y="140970"/>
                    <a:pt x="1184234" y="123190"/>
                    <a:pt x="1179154" y="106680"/>
                  </a:cubicBezTo>
                  <a:cubicBezTo>
                    <a:pt x="1200744" y="132080"/>
                    <a:pt x="1214714" y="165100"/>
                    <a:pt x="1214714" y="201930"/>
                  </a:cubicBezTo>
                  <a:lnTo>
                    <a:pt x="1214714" y="266428"/>
                  </a:lnTo>
                  <a:close/>
                </a:path>
              </a:pathLst>
            </a:custGeom>
            <a:solidFill>
              <a:srgbClr val="96A12F"/>
            </a:solidFill>
          </p:spPr>
        </p:sp>
      </p:grpSp>
      <p:grpSp>
        <p:nvGrpSpPr>
          <p:cNvPr name="Group 29" id="29"/>
          <p:cNvGrpSpPr/>
          <p:nvPr/>
        </p:nvGrpSpPr>
        <p:grpSpPr>
          <a:xfrm rot="0">
            <a:off x="9721276" y="2458290"/>
            <a:ext cx="2835790" cy="835982"/>
            <a:chOff x="0" y="0"/>
            <a:chExt cx="1442273" cy="425178"/>
          </a:xfrm>
        </p:grpSpPr>
        <p:sp>
          <p:nvSpPr>
            <p:cNvPr name="Freeform 30" id="30"/>
            <p:cNvSpPr/>
            <p:nvPr/>
          </p:nvSpPr>
          <p:spPr>
            <a:xfrm flipH="false" flipV="false" rot="0">
              <a:off x="92710" y="106680"/>
              <a:ext cx="1338133" cy="305798"/>
            </a:xfrm>
            <a:custGeom>
              <a:avLst/>
              <a:gdLst/>
              <a:ahLst/>
              <a:cxnLst/>
              <a:rect r="r" b="b" t="t" l="l"/>
              <a:pathLst>
                <a:path h="305798" w="1338133">
                  <a:moveTo>
                    <a:pt x="1311463" y="116568"/>
                  </a:moveTo>
                  <a:cubicBezTo>
                    <a:pt x="1311463" y="204198"/>
                    <a:pt x="1235263" y="275318"/>
                    <a:pt x="1153983" y="275318"/>
                  </a:cubicBezTo>
                  <a:lnTo>
                    <a:pt x="66040" y="275318"/>
                  </a:lnTo>
                  <a:cubicBezTo>
                    <a:pt x="43180" y="275318"/>
                    <a:pt x="20320" y="270238"/>
                    <a:pt x="0" y="261348"/>
                  </a:cubicBezTo>
                  <a:cubicBezTo>
                    <a:pt x="26670" y="289288"/>
                    <a:pt x="63500" y="305798"/>
                    <a:pt x="102656" y="305798"/>
                  </a:cubicBezTo>
                  <a:lnTo>
                    <a:pt x="1192083" y="305798"/>
                  </a:lnTo>
                  <a:cubicBezTo>
                    <a:pt x="1272093" y="305798"/>
                    <a:pt x="1338133" y="239758"/>
                    <a:pt x="1338133" y="159748"/>
                  </a:cubicBezTo>
                  <a:lnTo>
                    <a:pt x="1338133" y="95250"/>
                  </a:lnTo>
                  <a:cubicBezTo>
                    <a:pt x="1338133" y="58420"/>
                    <a:pt x="1324163" y="25400"/>
                    <a:pt x="1302573" y="0"/>
                  </a:cubicBezTo>
                  <a:cubicBezTo>
                    <a:pt x="1308923" y="16510"/>
                    <a:pt x="1311463" y="34290"/>
                    <a:pt x="1311463" y="52070"/>
                  </a:cubicBezTo>
                  <a:lnTo>
                    <a:pt x="1311463" y="116568"/>
                  </a:lnTo>
                  <a:close/>
                </a:path>
              </a:pathLst>
            </a:custGeom>
            <a:solidFill>
              <a:srgbClr val="76783E"/>
            </a:solidFill>
          </p:spPr>
        </p:sp>
        <p:sp>
          <p:nvSpPr>
            <p:cNvPr name="Freeform 31" id="31"/>
            <p:cNvSpPr/>
            <p:nvPr/>
          </p:nvSpPr>
          <p:spPr>
            <a:xfrm flipH="false" flipV="false" rot="0">
              <a:off x="12700" y="12700"/>
              <a:ext cx="1377503" cy="356598"/>
            </a:xfrm>
            <a:custGeom>
              <a:avLst/>
              <a:gdLst/>
              <a:ahLst/>
              <a:cxnLst/>
              <a:rect r="r" b="b" t="t" l="l"/>
              <a:pathLst>
                <a:path h="356598" w="1377503">
                  <a:moveTo>
                    <a:pt x="146050" y="356598"/>
                  </a:moveTo>
                  <a:lnTo>
                    <a:pt x="1231453" y="356598"/>
                  </a:lnTo>
                  <a:cubicBezTo>
                    <a:pt x="1311463" y="356598"/>
                    <a:pt x="1377503" y="290558"/>
                    <a:pt x="1377503" y="210548"/>
                  </a:cubicBezTo>
                  <a:lnTo>
                    <a:pt x="1377503" y="146050"/>
                  </a:lnTo>
                  <a:cubicBezTo>
                    <a:pt x="1377503" y="66040"/>
                    <a:pt x="1311463" y="0"/>
                    <a:pt x="1231453" y="0"/>
                  </a:cubicBezTo>
                  <a:lnTo>
                    <a:pt x="146050" y="0"/>
                  </a:lnTo>
                  <a:cubicBezTo>
                    <a:pt x="66040" y="0"/>
                    <a:pt x="0" y="66040"/>
                    <a:pt x="0" y="146050"/>
                  </a:cubicBezTo>
                  <a:lnTo>
                    <a:pt x="0" y="210548"/>
                  </a:lnTo>
                  <a:cubicBezTo>
                    <a:pt x="0" y="291828"/>
                    <a:pt x="66040" y="356598"/>
                    <a:pt x="146050" y="356598"/>
                  </a:cubicBezTo>
                  <a:close/>
                </a:path>
              </a:pathLst>
            </a:custGeom>
            <a:solidFill>
              <a:srgbClr val="F7EAD2"/>
            </a:solidFill>
          </p:spPr>
        </p:sp>
        <p:sp>
          <p:nvSpPr>
            <p:cNvPr name="Freeform 32" id="32"/>
            <p:cNvSpPr/>
            <p:nvPr/>
          </p:nvSpPr>
          <p:spPr>
            <a:xfrm flipH="false" flipV="false" rot="0">
              <a:off x="0" y="0"/>
              <a:ext cx="1442273" cy="425178"/>
            </a:xfrm>
            <a:custGeom>
              <a:avLst/>
              <a:gdLst/>
              <a:ahLst/>
              <a:cxnLst/>
              <a:rect r="r" b="b" t="t" l="l"/>
              <a:pathLst>
                <a:path h="425178" w="1442273">
                  <a:moveTo>
                    <a:pt x="1378773" y="74930"/>
                  </a:moveTo>
                  <a:cubicBezTo>
                    <a:pt x="1350833" y="30480"/>
                    <a:pt x="1301303" y="0"/>
                    <a:pt x="1244153" y="0"/>
                  </a:cubicBezTo>
                  <a:lnTo>
                    <a:pt x="158750" y="0"/>
                  </a:lnTo>
                  <a:cubicBezTo>
                    <a:pt x="71120" y="0"/>
                    <a:pt x="0" y="71120"/>
                    <a:pt x="0" y="158750"/>
                  </a:cubicBezTo>
                  <a:lnTo>
                    <a:pt x="0" y="223248"/>
                  </a:lnTo>
                  <a:cubicBezTo>
                    <a:pt x="0" y="275318"/>
                    <a:pt x="25400" y="321038"/>
                    <a:pt x="63500" y="350248"/>
                  </a:cubicBezTo>
                  <a:cubicBezTo>
                    <a:pt x="91440" y="394698"/>
                    <a:pt x="140970" y="425178"/>
                    <a:pt x="196404" y="425178"/>
                  </a:cubicBezTo>
                  <a:lnTo>
                    <a:pt x="1283523" y="425178"/>
                  </a:lnTo>
                  <a:cubicBezTo>
                    <a:pt x="1371153" y="425178"/>
                    <a:pt x="1442273" y="354058"/>
                    <a:pt x="1442273" y="266428"/>
                  </a:cubicBezTo>
                  <a:lnTo>
                    <a:pt x="1442273" y="201930"/>
                  </a:lnTo>
                  <a:cubicBezTo>
                    <a:pt x="1442273" y="149860"/>
                    <a:pt x="1416873" y="104140"/>
                    <a:pt x="1378773" y="74930"/>
                  </a:cubicBezTo>
                  <a:close/>
                  <a:moveTo>
                    <a:pt x="12700" y="223248"/>
                  </a:moveTo>
                  <a:lnTo>
                    <a:pt x="12700" y="158750"/>
                  </a:lnTo>
                  <a:cubicBezTo>
                    <a:pt x="12700" y="78740"/>
                    <a:pt x="78740" y="12700"/>
                    <a:pt x="158750" y="12700"/>
                  </a:cubicBezTo>
                  <a:lnTo>
                    <a:pt x="1244153" y="12700"/>
                  </a:lnTo>
                  <a:cubicBezTo>
                    <a:pt x="1324163" y="12700"/>
                    <a:pt x="1390203" y="78740"/>
                    <a:pt x="1390203" y="158750"/>
                  </a:cubicBezTo>
                  <a:lnTo>
                    <a:pt x="1390203" y="223248"/>
                  </a:lnTo>
                  <a:cubicBezTo>
                    <a:pt x="1390203" y="303258"/>
                    <a:pt x="1324163" y="369298"/>
                    <a:pt x="1244153" y="369298"/>
                  </a:cubicBezTo>
                  <a:lnTo>
                    <a:pt x="158750" y="369298"/>
                  </a:lnTo>
                  <a:cubicBezTo>
                    <a:pt x="78740" y="369298"/>
                    <a:pt x="12700" y="304528"/>
                    <a:pt x="12700" y="223248"/>
                  </a:cubicBezTo>
                  <a:close/>
                  <a:moveTo>
                    <a:pt x="1430843" y="266428"/>
                  </a:moveTo>
                  <a:cubicBezTo>
                    <a:pt x="1430843" y="346438"/>
                    <a:pt x="1363533" y="412478"/>
                    <a:pt x="1283523" y="412478"/>
                  </a:cubicBezTo>
                  <a:lnTo>
                    <a:pt x="196404" y="412478"/>
                  </a:lnTo>
                  <a:cubicBezTo>
                    <a:pt x="157480" y="412478"/>
                    <a:pt x="120650" y="395967"/>
                    <a:pt x="93980" y="368028"/>
                  </a:cubicBezTo>
                  <a:cubicBezTo>
                    <a:pt x="114300" y="376917"/>
                    <a:pt x="135890" y="381998"/>
                    <a:pt x="160020" y="381998"/>
                  </a:cubicBezTo>
                  <a:lnTo>
                    <a:pt x="1245423" y="381998"/>
                  </a:lnTo>
                  <a:cubicBezTo>
                    <a:pt x="1333053" y="381998"/>
                    <a:pt x="1404173" y="310878"/>
                    <a:pt x="1404173" y="223248"/>
                  </a:cubicBezTo>
                  <a:lnTo>
                    <a:pt x="1404173" y="158750"/>
                  </a:lnTo>
                  <a:cubicBezTo>
                    <a:pt x="1404173" y="140970"/>
                    <a:pt x="1400363" y="123190"/>
                    <a:pt x="1395283" y="106680"/>
                  </a:cubicBezTo>
                  <a:cubicBezTo>
                    <a:pt x="1416873" y="132080"/>
                    <a:pt x="1430843" y="165100"/>
                    <a:pt x="1430843" y="201930"/>
                  </a:cubicBezTo>
                  <a:lnTo>
                    <a:pt x="1430843" y="266428"/>
                  </a:lnTo>
                  <a:close/>
                </a:path>
              </a:pathLst>
            </a:custGeom>
            <a:solidFill>
              <a:srgbClr val="96A12F"/>
            </a:solidFill>
          </p:spPr>
        </p:sp>
      </p:grpSp>
      <p:grpSp>
        <p:nvGrpSpPr>
          <p:cNvPr name="Group 33" id="33"/>
          <p:cNvGrpSpPr/>
          <p:nvPr/>
        </p:nvGrpSpPr>
        <p:grpSpPr>
          <a:xfrm rot="0">
            <a:off x="9759261" y="3325544"/>
            <a:ext cx="2835790" cy="835982"/>
            <a:chOff x="0" y="0"/>
            <a:chExt cx="1442273" cy="425178"/>
          </a:xfrm>
        </p:grpSpPr>
        <p:sp>
          <p:nvSpPr>
            <p:cNvPr name="Freeform 34" id="34"/>
            <p:cNvSpPr/>
            <p:nvPr/>
          </p:nvSpPr>
          <p:spPr>
            <a:xfrm flipH="false" flipV="false" rot="0">
              <a:off x="92710" y="106680"/>
              <a:ext cx="1338133" cy="305798"/>
            </a:xfrm>
            <a:custGeom>
              <a:avLst/>
              <a:gdLst/>
              <a:ahLst/>
              <a:cxnLst/>
              <a:rect r="r" b="b" t="t" l="l"/>
              <a:pathLst>
                <a:path h="305798" w="1338133">
                  <a:moveTo>
                    <a:pt x="1311463" y="116568"/>
                  </a:moveTo>
                  <a:cubicBezTo>
                    <a:pt x="1311463" y="204198"/>
                    <a:pt x="1235263" y="275318"/>
                    <a:pt x="1153983" y="275318"/>
                  </a:cubicBezTo>
                  <a:lnTo>
                    <a:pt x="66040" y="275318"/>
                  </a:lnTo>
                  <a:cubicBezTo>
                    <a:pt x="43180" y="275318"/>
                    <a:pt x="20320" y="270238"/>
                    <a:pt x="0" y="261348"/>
                  </a:cubicBezTo>
                  <a:cubicBezTo>
                    <a:pt x="26670" y="289288"/>
                    <a:pt x="63500" y="305798"/>
                    <a:pt x="102656" y="305798"/>
                  </a:cubicBezTo>
                  <a:lnTo>
                    <a:pt x="1192083" y="305798"/>
                  </a:lnTo>
                  <a:cubicBezTo>
                    <a:pt x="1272093" y="305798"/>
                    <a:pt x="1338133" y="239758"/>
                    <a:pt x="1338133" y="159748"/>
                  </a:cubicBezTo>
                  <a:lnTo>
                    <a:pt x="1338133" y="95250"/>
                  </a:lnTo>
                  <a:cubicBezTo>
                    <a:pt x="1338133" y="58420"/>
                    <a:pt x="1324163" y="25400"/>
                    <a:pt x="1302573" y="0"/>
                  </a:cubicBezTo>
                  <a:cubicBezTo>
                    <a:pt x="1308923" y="16510"/>
                    <a:pt x="1311463" y="34290"/>
                    <a:pt x="1311463" y="52070"/>
                  </a:cubicBezTo>
                  <a:lnTo>
                    <a:pt x="1311463" y="116568"/>
                  </a:lnTo>
                  <a:close/>
                </a:path>
              </a:pathLst>
            </a:custGeom>
            <a:solidFill>
              <a:srgbClr val="76783E"/>
            </a:solidFill>
          </p:spPr>
        </p:sp>
        <p:sp>
          <p:nvSpPr>
            <p:cNvPr name="Freeform 35" id="35"/>
            <p:cNvSpPr/>
            <p:nvPr/>
          </p:nvSpPr>
          <p:spPr>
            <a:xfrm flipH="false" flipV="false" rot="0">
              <a:off x="12700" y="12700"/>
              <a:ext cx="1377503" cy="356598"/>
            </a:xfrm>
            <a:custGeom>
              <a:avLst/>
              <a:gdLst/>
              <a:ahLst/>
              <a:cxnLst/>
              <a:rect r="r" b="b" t="t" l="l"/>
              <a:pathLst>
                <a:path h="356598" w="1377503">
                  <a:moveTo>
                    <a:pt x="146050" y="356598"/>
                  </a:moveTo>
                  <a:lnTo>
                    <a:pt x="1231453" y="356598"/>
                  </a:lnTo>
                  <a:cubicBezTo>
                    <a:pt x="1311463" y="356598"/>
                    <a:pt x="1377503" y="290558"/>
                    <a:pt x="1377503" y="210548"/>
                  </a:cubicBezTo>
                  <a:lnTo>
                    <a:pt x="1377503" y="146050"/>
                  </a:lnTo>
                  <a:cubicBezTo>
                    <a:pt x="1377503" y="66040"/>
                    <a:pt x="1311463" y="0"/>
                    <a:pt x="1231453" y="0"/>
                  </a:cubicBezTo>
                  <a:lnTo>
                    <a:pt x="146050" y="0"/>
                  </a:lnTo>
                  <a:cubicBezTo>
                    <a:pt x="66040" y="0"/>
                    <a:pt x="0" y="66040"/>
                    <a:pt x="0" y="146050"/>
                  </a:cubicBezTo>
                  <a:lnTo>
                    <a:pt x="0" y="210548"/>
                  </a:lnTo>
                  <a:cubicBezTo>
                    <a:pt x="0" y="291828"/>
                    <a:pt x="66040" y="356598"/>
                    <a:pt x="146050" y="356598"/>
                  </a:cubicBezTo>
                  <a:close/>
                </a:path>
              </a:pathLst>
            </a:custGeom>
            <a:solidFill>
              <a:srgbClr val="F7EAD2"/>
            </a:solidFill>
          </p:spPr>
        </p:sp>
        <p:sp>
          <p:nvSpPr>
            <p:cNvPr name="Freeform 36" id="36"/>
            <p:cNvSpPr/>
            <p:nvPr/>
          </p:nvSpPr>
          <p:spPr>
            <a:xfrm flipH="false" flipV="false" rot="0">
              <a:off x="0" y="0"/>
              <a:ext cx="1442273" cy="425178"/>
            </a:xfrm>
            <a:custGeom>
              <a:avLst/>
              <a:gdLst/>
              <a:ahLst/>
              <a:cxnLst/>
              <a:rect r="r" b="b" t="t" l="l"/>
              <a:pathLst>
                <a:path h="425178" w="1442273">
                  <a:moveTo>
                    <a:pt x="1378773" y="74930"/>
                  </a:moveTo>
                  <a:cubicBezTo>
                    <a:pt x="1350833" y="30480"/>
                    <a:pt x="1301303" y="0"/>
                    <a:pt x="1244153" y="0"/>
                  </a:cubicBezTo>
                  <a:lnTo>
                    <a:pt x="158750" y="0"/>
                  </a:lnTo>
                  <a:cubicBezTo>
                    <a:pt x="71120" y="0"/>
                    <a:pt x="0" y="71120"/>
                    <a:pt x="0" y="158750"/>
                  </a:cubicBezTo>
                  <a:lnTo>
                    <a:pt x="0" y="223248"/>
                  </a:lnTo>
                  <a:cubicBezTo>
                    <a:pt x="0" y="275318"/>
                    <a:pt x="25400" y="321038"/>
                    <a:pt x="63500" y="350248"/>
                  </a:cubicBezTo>
                  <a:cubicBezTo>
                    <a:pt x="91440" y="394698"/>
                    <a:pt x="140970" y="425178"/>
                    <a:pt x="196404" y="425178"/>
                  </a:cubicBezTo>
                  <a:lnTo>
                    <a:pt x="1283523" y="425178"/>
                  </a:lnTo>
                  <a:cubicBezTo>
                    <a:pt x="1371153" y="425178"/>
                    <a:pt x="1442273" y="354058"/>
                    <a:pt x="1442273" y="266428"/>
                  </a:cubicBezTo>
                  <a:lnTo>
                    <a:pt x="1442273" y="201930"/>
                  </a:lnTo>
                  <a:cubicBezTo>
                    <a:pt x="1442273" y="149860"/>
                    <a:pt x="1416873" y="104140"/>
                    <a:pt x="1378773" y="74930"/>
                  </a:cubicBezTo>
                  <a:close/>
                  <a:moveTo>
                    <a:pt x="12700" y="223248"/>
                  </a:moveTo>
                  <a:lnTo>
                    <a:pt x="12700" y="158750"/>
                  </a:lnTo>
                  <a:cubicBezTo>
                    <a:pt x="12700" y="78740"/>
                    <a:pt x="78740" y="12700"/>
                    <a:pt x="158750" y="12700"/>
                  </a:cubicBezTo>
                  <a:lnTo>
                    <a:pt x="1244153" y="12700"/>
                  </a:lnTo>
                  <a:cubicBezTo>
                    <a:pt x="1324163" y="12700"/>
                    <a:pt x="1390203" y="78740"/>
                    <a:pt x="1390203" y="158750"/>
                  </a:cubicBezTo>
                  <a:lnTo>
                    <a:pt x="1390203" y="223248"/>
                  </a:lnTo>
                  <a:cubicBezTo>
                    <a:pt x="1390203" y="303258"/>
                    <a:pt x="1324163" y="369298"/>
                    <a:pt x="1244153" y="369298"/>
                  </a:cubicBezTo>
                  <a:lnTo>
                    <a:pt x="158750" y="369298"/>
                  </a:lnTo>
                  <a:cubicBezTo>
                    <a:pt x="78740" y="369298"/>
                    <a:pt x="12700" y="304528"/>
                    <a:pt x="12700" y="223248"/>
                  </a:cubicBezTo>
                  <a:close/>
                  <a:moveTo>
                    <a:pt x="1430843" y="266428"/>
                  </a:moveTo>
                  <a:cubicBezTo>
                    <a:pt x="1430843" y="346438"/>
                    <a:pt x="1363533" y="412478"/>
                    <a:pt x="1283523" y="412478"/>
                  </a:cubicBezTo>
                  <a:lnTo>
                    <a:pt x="196404" y="412478"/>
                  </a:lnTo>
                  <a:cubicBezTo>
                    <a:pt x="157480" y="412478"/>
                    <a:pt x="120650" y="395967"/>
                    <a:pt x="93980" y="368028"/>
                  </a:cubicBezTo>
                  <a:cubicBezTo>
                    <a:pt x="114300" y="376917"/>
                    <a:pt x="135890" y="381998"/>
                    <a:pt x="160020" y="381998"/>
                  </a:cubicBezTo>
                  <a:lnTo>
                    <a:pt x="1245423" y="381998"/>
                  </a:lnTo>
                  <a:cubicBezTo>
                    <a:pt x="1333053" y="381998"/>
                    <a:pt x="1404173" y="310878"/>
                    <a:pt x="1404173" y="223248"/>
                  </a:cubicBezTo>
                  <a:lnTo>
                    <a:pt x="1404173" y="158750"/>
                  </a:lnTo>
                  <a:cubicBezTo>
                    <a:pt x="1404173" y="140970"/>
                    <a:pt x="1400363" y="123190"/>
                    <a:pt x="1395283" y="106680"/>
                  </a:cubicBezTo>
                  <a:cubicBezTo>
                    <a:pt x="1416873" y="132080"/>
                    <a:pt x="1430843" y="165100"/>
                    <a:pt x="1430843" y="201930"/>
                  </a:cubicBezTo>
                  <a:lnTo>
                    <a:pt x="1430843" y="266428"/>
                  </a:lnTo>
                  <a:close/>
                </a:path>
              </a:pathLst>
            </a:custGeom>
            <a:solidFill>
              <a:srgbClr val="96A12F"/>
            </a:solidFill>
          </p:spPr>
        </p:sp>
      </p:grpSp>
      <p:grpSp>
        <p:nvGrpSpPr>
          <p:cNvPr name="Group 37" id="37"/>
          <p:cNvGrpSpPr/>
          <p:nvPr/>
        </p:nvGrpSpPr>
        <p:grpSpPr>
          <a:xfrm rot="0">
            <a:off x="8279991" y="4458751"/>
            <a:ext cx="5761759" cy="1248101"/>
            <a:chOff x="0" y="0"/>
            <a:chExt cx="1962798" cy="425178"/>
          </a:xfrm>
        </p:grpSpPr>
        <p:sp>
          <p:nvSpPr>
            <p:cNvPr name="Freeform 38" id="38"/>
            <p:cNvSpPr/>
            <p:nvPr/>
          </p:nvSpPr>
          <p:spPr>
            <a:xfrm flipH="false" flipV="false" rot="0">
              <a:off x="92710" y="106680"/>
              <a:ext cx="1858658" cy="305798"/>
            </a:xfrm>
            <a:custGeom>
              <a:avLst/>
              <a:gdLst/>
              <a:ahLst/>
              <a:cxnLst/>
              <a:rect r="r" b="b" t="t" l="l"/>
              <a:pathLst>
                <a:path h="305798" w="1858658">
                  <a:moveTo>
                    <a:pt x="1831988" y="116568"/>
                  </a:moveTo>
                  <a:cubicBezTo>
                    <a:pt x="1831988" y="204198"/>
                    <a:pt x="1755788" y="275318"/>
                    <a:pt x="1674508" y="275318"/>
                  </a:cubicBezTo>
                  <a:lnTo>
                    <a:pt x="66040" y="275318"/>
                  </a:lnTo>
                  <a:cubicBezTo>
                    <a:pt x="43180" y="275318"/>
                    <a:pt x="20320" y="270238"/>
                    <a:pt x="0" y="261348"/>
                  </a:cubicBezTo>
                  <a:cubicBezTo>
                    <a:pt x="26670" y="289288"/>
                    <a:pt x="63500" y="305798"/>
                    <a:pt x="105973" y="305798"/>
                  </a:cubicBezTo>
                  <a:lnTo>
                    <a:pt x="1712608" y="305798"/>
                  </a:lnTo>
                  <a:cubicBezTo>
                    <a:pt x="1792618" y="305798"/>
                    <a:pt x="1858658" y="239758"/>
                    <a:pt x="1858658" y="159748"/>
                  </a:cubicBezTo>
                  <a:lnTo>
                    <a:pt x="1858658" y="95250"/>
                  </a:lnTo>
                  <a:cubicBezTo>
                    <a:pt x="1858658" y="58420"/>
                    <a:pt x="1844688" y="25400"/>
                    <a:pt x="1823098" y="0"/>
                  </a:cubicBezTo>
                  <a:cubicBezTo>
                    <a:pt x="1829448" y="16510"/>
                    <a:pt x="1831988" y="34290"/>
                    <a:pt x="1831988" y="52070"/>
                  </a:cubicBezTo>
                  <a:lnTo>
                    <a:pt x="1831988" y="116568"/>
                  </a:lnTo>
                  <a:close/>
                </a:path>
              </a:pathLst>
            </a:custGeom>
            <a:solidFill>
              <a:srgbClr val="76783E"/>
            </a:solidFill>
          </p:spPr>
        </p:sp>
        <p:sp>
          <p:nvSpPr>
            <p:cNvPr name="Freeform 39" id="39"/>
            <p:cNvSpPr/>
            <p:nvPr/>
          </p:nvSpPr>
          <p:spPr>
            <a:xfrm flipH="false" flipV="false" rot="0">
              <a:off x="12700" y="12700"/>
              <a:ext cx="1898028" cy="356598"/>
            </a:xfrm>
            <a:custGeom>
              <a:avLst/>
              <a:gdLst/>
              <a:ahLst/>
              <a:cxnLst/>
              <a:rect r="r" b="b" t="t" l="l"/>
              <a:pathLst>
                <a:path h="356598" w="1898028">
                  <a:moveTo>
                    <a:pt x="146050" y="356598"/>
                  </a:moveTo>
                  <a:lnTo>
                    <a:pt x="1751978" y="356598"/>
                  </a:lnTo>
                  <a:cubicBezTo>
                    <a:pt x="1831988" y="356598"/>
                    <a:pt x="1898028" y="290558"/>
                    <a:pt x="1898028" y="210548"/>
                  </a:cubicBezTo>
                  <a:lnTo>
                    <a:pt x="1898028" y="146050"/>
                  </a:lnTo>
                  <a:cubicBezTo>
                    <a:pt x="1898028" y="66040"/>
                    <a:pt x="1831988" y="0"/>
                    <a:pt x="1751978" y="0"/>
                  </a:cubicBezTo>
                  <a:lnTo>
                    <a:pt x="146050" y="0"/>
                  </a:lnTo>
                  <a:cubicBezTo>
                    <a:pt x="66040" y="0"/>
                    <a:pt x="0" y="66040"/>
                    <a:pt x="0" y="146050"/>
                  </a:cubicBezTo>
                  <a:lnTo>
                    <a:pt x="0" y="210548"/>
                  </a:lnTo>
                  <a:cubicBezTo>
                    <a:pt x="0" y="291828"/>
                    <a:pt x="66040" y="356598"/>
                    <a:pt x="146050" y="356598"/>
                  </a:cubicBezTo>
                  <a:close/>
                </a:path>
              </a:pathLst>
            </a:custGeom>
            <a:solidFill>
              <a:srgbClr val="F7EAD2"/>
            </a:solidFill>
          </p:spPr>
        </p:sp>
        <p:sp>
          <p:nvSpPr>
            <p:cNvPr name="Freeform 40" id="40"/>
            <p:cNvSpPr/>
            <p:nvPr/>
          </p:nvSpPr>
          <p:spPr>
            <a:xfrm flipH="false" flipV="false" rot="0">
              <a:off x="0" y="0"/>
              <a:ext cx="1962798" cy="425178"/>
            </a:xfrm>
            <a:custGeom>
              <a:avLst/>
              <a:gdLst/>
              <a:ahLst/>
              <a:cxnLst/>
              <a:rect r="r" b="b" t="t" l="l"/>
              <a:pathLst>
                <a:path h="425178" w="1962798">
                  <a:moveTo>
                    <a:pt x="1899298" y="74930"/>
                  </a:moveTo>
                  <a:cubicBezTo>
                    <a:pt x="1871358" y="30480"/>
                    <a:pt x="1821828" y="0"/>
                    <a:pt x="1764678" y="0"/>
                  </a:cubicBezTo>
                  <a:lnTo>
                    <a:pt x="158750" y="0"/>
                  </a:lnTo>
                  <a:cubicBezTo>
                    <a:pt x="71120" y="0"/>
                    <a:pt x="0" y="71120"/>
                    <a:pt x="0" y="158750"/>
                  </a:cubicBezTo>
                  <a:lnTo>
                    <a:pt x="0" y="223248"/>
                  </a:lnTo>
                  <a:cubicBezTo>
                    <a:pt x="0" y="275318"/>
                    <a:pt x="25400" y="321038"/>
                    <a:pt x="63500" y="350248"/>
                  </a:cubicBezTo>
                  <a:cubicBezTo>
                    <a:pt x="91440" y="394698"/>
                    <a:pt x="140970" y="425178"/>
                    <a:pt x="200240" y="425178"/>
                  </a:cubicBezTo>
                  <a:lnTo>
                    <a:pt x="1804048" y="425178"/>
                  </a:lnTo>
                  <a:cubicBezTo>
                    <a:pt x="1891678" y="425178"/>
                    <a:pt x="1962798" y="354058"/>
                    <a:pt x="1962798" y="266428"/>
                  </a:cubicBezTo>
                  <a:lnTo>
                    <a:pt x="1962798" y="201930"/>
                  </a:lnTo>
                  <a:cubicBezTo>
                    <a:pt x="1962798" y="149860"/>
                    <a:pt x="1937398" y="104140"/>
                    <a:pt x="1899298" y="74930"/>
                  </a:cubicBezTo>
                  <a:close/>
                  <a:moveTo>
                    <a:pt x="12700" y="223248"/>
                  </a:moveTo>
                  <a:lnTo>
                    <a:pt x="12700" y="158750"/>
                  </a:lnTo>
                  <a:cubicBezTo>
                    <a:pt x="12700" y="78740"/>
                    <a:pt x="78740" y="12700"/>
                    <a:pt x="158750" y="12700"/>
                  </a:cubicBezTo>
                  <a:lnTo>
                    <a:pt x="1764678" y="12700"/>
                  </a:lnTo>
                  <a:cubicBezTo>
                    <a:pt x="1844688" y="12700"/>
                    <a:pt x="1910728" y="78740"/>
                    <a:pt x="1910728" y="158750"/>
                  </a:cubicBezTo>
                  <a:lnTo>
                    <a:pt x="1910728" y="223248"/>
                  </a:lnTo>
                  <a:cubicBezTo>
                    <a:pt x="1910728" y="303258"/>
                    <a:pt x="1844688" y="369298"/>
                    <a:pt x="1764678" y="369298"/>
                  </a:cubicBezTo>
                  <a:lnTo>
                    <a:pt x="158750" y="369298"/>
                  </a:lnTo>
                  <a:cubicBezTo>
                    <a:pt x="78740" y="369298"/>
                    <a:pt x="12700" y="304528"/>
                    <a:pt x="12700" y="223248"/>
                  </a:cubicBezTo>
                  <a:close/>
                  <a:moveTo>
                    <a:pt x="1951368" y="266428"/>
                  </a:moveTo>
                  <a:cubicBezTo>
                    <a:pt x="1951368" y="346438"/>
                    <a:pt x="1884058" y="412478"/>
                    <a:pt x="1804048" y="412478"/>
                  </a:cubicBezTo>
                  <a:lnTo>
                    <a:pt x="200240" y="412478"/>
                  </a:lnTo>
                  <a:cubicBezTo>
                    <a:pt x="157480" y="412478"/>
                    <a:pt x="120650" y="395967"/>
                    <a:pt x="93980" y="368028"/>
                  </a:cubicBezTo>
                  <a:cubicBezTo>
                    <a:pt x="114300" y="376917"/>
                    <a:pt x="135890" y="381998"/>
                    <a:pt x="160020" y="381998"/>
                  </a:cubicBezTo>
                  <a:lnTo>
                    <a:pt x="1765948" y="381998"/>
                  </a:lnTo>
                  <a:cubicBezTo>
                    <a:pt x="1853578" y="381998"/>
                    <a:pt x="1924698" y="310878"/>
                    <a:pt x="1924698" y="223248"/>
                  </a:cubicBezTo>
                  <a:lnTo>
                    <a:pt x="1924698" y="158750"/>
                  </a:lnTo>
                  <a:cubicBezTo>
                    <a:pt x="1924698" y="140970"/>
                    <a:pt x="1920888" y="123190"/>
                    <a:pt x="1915808" y="106680"/>
                  </a:cubicBezTo>
                  <a:cubicBezTo>
                    <a:pt x="1937398" y="132080"/>
                    <a:pt x="1951368" y="165100"/>
                    <a:pt x="1951368" y="201930"/>
                  </a:cubicBezTo>
                  <a:lnTo>
                    <a:pt x="1951368" y="266428"/>
                  </a:lnTo>
                  <a:close/>
                </a:path>
              </a:pathLst>
            </a:custGeom>
            <a:solidFill>
              <a:srgbClr val="96A12F"/>
            </a:solidFill>
          </p:spPr>
        </p:sp>
      </p:grpSp>
      <p:grpSp>
        <p:nvGrpSpPr>
          <p:cNvPr name="Group 41" id="41"/>
          <p:cNvGrpSpPr/>
          <p:nvPr/>
        </p:nvGrpSpPr>
        <p:grpSpPr>
          <a:xfrm rot="0">
            <a:off x="8005589" y="6130177"/>
            <a:ext cx="6533856" cy="1261158"/>
            <a:chOff x="0" y="0"/>
            <a:chExt cx="2225821" cy="429626"/>
          </a:xfrm>
        </p:grpSpPr>
        <p:sp>
          <p:nvSpPr>
            <p:cNvPr name="Freeform 42" id="42"/>
            <p:cNvSpPr/>
            <p:nvPr/>
          </p:nvSpPr>
          <p:spPr>
            <a:xfrm flipH="false" flipV="false" rot="0">
              <a:off x="92710" y="106680"/>
              <a:ext cx="2121681" cy="310246"/>
            </a:xfrm>
            <a:custGeom>
              <a:avLst/>
              <a:gdLst/>
              <a:ahLst/>
              <a:cxnLst/>
              <a:rect r="r" b="b" t="t" l="l"/>
              <a:pathLst>
                <a:path h="310246" w="2121681">
                  <a:moveTo>
                    <a:pt x="2095011" y="121016"/>
                  </a:moveTo>
                  <a:cubicBezTo>
                    <a:pt x="2095011" y="208646"/>
                    <a:pt x="2018811" y="279766"/>
                    <a:pt x="1937530" y="279766"/>
                  </a:cubicBezTo>
                  <a:lnTo>
                    <a:pt x="66040" y="279766"/>
                  </a:lnTo>
                  <a:cubicBezTo>
                    <a:pt x="43180" y="279766"/>
                    <a:pt x="20320" y="274686"/>
                    <a:pt x="0" y="265796"/>
                  </a:cubicBezTo>
                  <a:cubicBezTo>
                    <a:pt x="26670" y="293736"/>
                    <a:pt x="63500" y="310246"/>
                    <a:pt x="107650" y="310246"/>
                  </a:cubicBezTo>
                  <a:lnTo>
                    <a:pt x="1975630" y="310246"/>
                  </a:lnTo>
                  <a:cubicBezTo>
                    <a:pt x="2055640" y="310246"/>
                    <a:pt x="2121681" y="244206"/>
                    <a:pt x="2121681" y="164196"/>
                  </a:cubicBezTo>
                  <a:lnTo>
                    <a:pt x="2121681" y="95250"/>
                  </a:lnTo>
                  <a:cubicBezTo>
                    <a:pt x="2121681" y="58420"/>
                    <a:pt x="2107711" y="25400"/>
                    <a:pt x="2086121" y="0"/>
                  </a:cubicBezTo>
                  <a:cubicBezTo>
                    <a:pt x="2092471" y="16510"/>
                    <a:pt x="2095011" y="34290"/>
                    <a:pt x="2095011" y="52070"/>
                  </a:cubicBezTo>
                  <a:lnTo>
                    <a:pt x="2095011" y="121016"/>
                  </a:lnTo>
                  <a:close/>
                </a:path>
              </a:pathLst>
            </a:custGeom>
            <a:solidFill>
              <a:srgbClr val="76783E"/>
            </a:solidFill>
          </p:spPr>
        </p:sp>
        <p:sp>
          <p:nvSpPr>
            <p:cNvPr name="Freeform 43" id="43"/>
            <p:cNvSpPr/>
            <p:nvPr/>
          </p:nvSpPr>
          <p:spPr>
            <a:xfrm flipH="false" flipV="false" rot="0">
              <a:off x="12700" y="12700"/>
              <a:ext cx="2161051" cy="361046"/>
            </a:xfrm>
            <a:custGeom>
              <a:avLst/>
              <a:gdLst/>
              <a:ahLst/>
              <a:cxnLst/>
              <a:rect r="r" b="b" t="t" l="l"/>
              <a:pathLst>
                <a:path h="361046" w="2161051">
                  <a:moveTo>
                    <a:pt x="146050" y="361046"/>
                  </a:moveTo>
                  <a:lnTo>
                    <a:pt x="2015001" y="361046"/>
                  </a:lnTo>
                  <a:cubicBezTo>
                    <a:pt x="2095011" y="361046"/>
                    <a:pt x="2161051" y="295006"/>
                    <a:pt x="2161051" y="214996"/>
                  </a:cubicBezTo>
                  <a:lnTo>
                    <a:pt x="2161051" y="146050"/>
                  </a:lnTo>
                  <a:cubicBezTo>
                    <a:pt x="2161051" y="66040"/>
                    <a:pt x="2095011" y="0"/>
                    <a:pt x="2015001" y="0"/>
                  </a:cubicBezTo>
                  <a:lnTo>
                    <a:pt x="146050" y="0"/>
                  </a:lnTo>
                  <a:cubicBezTo>
                    <a:pt x="66040" y="0"/>
                    <a:pt x="0" y="66040"/>
                    <a:pt x="0" y="146050"/>
                  </a:cubicBezTo>
                  <a:lnTo>
                    <a:pt x="0" y="214996"/>
                  </a:lnTo>
                  <a:cubicBezTo>
                    <a:pt x="0" y="296276"/>
                    <a:pt x="66040" y="361046"/>
                    <a:pt x="146050" y="361046"/>
                  </a:cubicBezTo>
                  <a:close/>
                </a:path>
              </a:pathLst>
            </a:custGeom>
            <a:solidFill>
              <a:srgbClr val="F7EAD2"/>
            </a:solidFill>
          </p:spPr>
        </p:sp>
        <p:sp>
          <p:nvSpPr>
            <p:cNvPr name="Freeform 44" id="44"/>
            <p:cNvSpPr/>
            <p:nvPr/>
          </p:nvSpPr>
          <p:spPr>
            <a:xfrm flipH="false" flipV="false" rot="0">
              <a:off x="0" y="0"/>
              <a:ext cx="2225821" cy="429626"/>
            </a:xfrm>
            <a:custGeom>
              <a:avLst/>
              <a:gdLst/>
              <a:ahLst/>
              <a:cxnLst/>
              <a:rect r="r" b="b" t="t" l="l"/>
              <a:pathLst>
                <a:path h="429626" w="2225821">
                  <a:moveTo>
                    <a:pt x="2162321" y="74930"/>
                  </a:moveTo>
                  <a:cubicBezTo>
                    <a:pt x="2134381" y="30480"/>
                    <a:pt x="2084851" y="0"/>
                    <a:pt x="2027701" y="0"/>
                  </a:cubicBezTo>
                  <a:lnTo>
                    <a:pt x="158750" y="0"/>
                  </a:lnTo>
                  <a:cubicBezTo>
                    <a:pt x="71120" y="0"/>
                    <a:pt x="0" y="71120"/>
                    <a:pt x="0" y="158750"/>
                  </a:cubicBezTo>
                  <a:lnTo>
                    <a:pt x="0" y="227696"/>
                  </a:lnTo>
                  <a:cubicBezTo>
                    <a:pt x="0" y="279766"/>
                    <a:pt x="25400" y="325486"/>
                    <a:pt x="63500" y="354696"/>
                  </a:cubicBezTo>
                  <a:cubicBezTo>
                    <a:pt x="91440" y="399146"/>
                    <a:pt x="140970" y="429626"/>
                    <a:pt x="202178" y="429626"/>
                  </a:cubicBezTo>
                  <a:lnTo>
                    <a:pt x="2067071" y="429626"/>
                  </a:lnTo>
                  <a:cubicBezTo>
                    <a:pt x="2154701" y="429626"/>
                    <a:pt x="2225821" y="358506"/>
                    <a:pt x="2225821" y="270876"/>
                  </a:cubicBezTo>
                  <a:lnTo>
                    <a:pt x="2225821" y="201930"/>
                  </a:lnTo>
                  <a:cubicBezTo>
                    <a:pt x="2225821" y="149860"/>
                    <a:pt x="2200421" y="104140"/>
                    <a:pt x="2162321" y="74930"/>
                  </a:cubicBezTo>
                  <a:close/>
                  <a:moveTo>
                    <a:pt x="12700" y="227696"/>
                  </a:moveTo>
                  <a:lnTo>
                    <a:pt x="12700" y="158750"/>
                  </a:lnTo>
                  <a:cubicBezTo>
                    <a:pt x="12700" y="78740"/>
                    <a:pt x="78740" y="12700"/>
                    <a:pt x="158750" y="12700"/>
                  </a:cubicBezTo>
                  <a:lnTo>
                    <a:pt x="2027701" y="12700"/>
                  </a:lnTo>
                  <a:cubicBezTo>
                    <a:pt x="2107711" y="12700"/>
                    <a:pt x="2173751" y="78740"/>
                    <a:pt x="2173751" y="158750"/>
                  </a:cubicBezTo>
                  <a:lnTo>
                    <a:pt x="2173751" y="227696"/>
                  </a:lnTo>
                  <a:cubicBezTo>
                    <a:pt x="2173751" y="307706"/>
                    <a:pt x="2107711" y="373746"/>
                    <a:pt x="2027701" y="373746"/>
                  </a:cubicBezTo>
                  <a:lnTo>
                    <a:pt x="158750" y="373746"/>
                  </a:lnTo>
                  <a:cubicBezTo>
                    <a:pt x="78740" y="373746"/>
                    <a:pt x="12700" y="308976"/>
                    <a:pt x="12700" y="227696"/>
                  </a:cubicBezTo>
                  <a:close/>
                  <a:moveTo>
                    <a:pt x="2214391" y="270876"/>
                  </a:moveTo>
                  <a:cubicBezTo>
                    <a:pt x="2214391" y="350886"/>
                    <a:pt x="2147081" y="416926"/>
                    <a:pt x="2067071" y="416926"/>
                  </a:cubicBezTo>
                  <a:lnTo>
                    <a:pt x="202178" y="416926"/>
                  </a:lnTo>
                  <a:cubicBezTo>
                    <a:pt x="157480" y="416926"/>
                    <a:pt x="120650" y="400415"/>
                    <a:pt x="93980" y="372476"/>
                  </a:cubicBezTo>
                  <a:cubicBezTo>
                    <a:pt x="114300" y="381365"/>
                    <a:pt x="135890" y="386446"/>
                    <a:pt x="160020" y="386446"/>
                  </a:cubicBezTo>
                  <a:lnTo>
                    <a:pt x="2028971" y="386446"/>
                  </a:lnTo>
                  <a:cubicBezTo>
                    <a:pt x="2116601" y="386446"/>
                    <a:pt x="2187721" y="315326"/>
                    <a:pt x="2187721" y="227696"/>
                  </a:cubicBezTo>
                  <a:lnTo>
                    <a:pt x="2187721" y="158750"/>
                  </a:lnTo>
                  <a:cubicBezTo>
                    <a:pt x="2187721" y="140970"/>
                    <a:pt x="2183911" y="123190"/>
                    <a:pt x="2178831" y="106680"/>
                  </a:cubicBezTo>
                  <a:cubicBezTo>
                    <a:pt x="2200421" y="132080"/>
                    <a:pt x="2214391" y="165100"/>
                    <a:pt x="2214391" y="201930"/>
                  </a:cubicBezTo>
                  <a:lnTo>
                    <a:pt x="2214391" y="270876"/>
                  </a:lnTo>
                  <a:close/>
                </a:path>
              </a:pathLst>
            </a:custGeom>
            <a:solidFill>
              <a:srgbClr val="96A12F"/>
            </a:solidFill>
          </p:spPr>
        </p:sp>
      </p:grpSp>
      <p:grpSp>
        <p:nvGrpSpPr>
          <p:cNvPr name="Group 45" id="45"/>
          <p:cNvGrpSpPr/>
          <p:nvPr/>
        </p:nvGrpSpPr>
        <p:grpSpPr>
          <a:xfrm rot="0">
            <a:off x="8725263" y="7564723"/>
            <a:ext cx="4960949" cy="1248101"/>
            <a:chOff x="0" y="0"/>
            <a:chExt cx="1689995" cy="425178"/>
          </a:xfrm>
        </p:grpSpPr>
        <p:sp>
          <p:nvSpPr>
            <p:cNvPr name="Freeform 46" id="46"/>
            <p:cNvSpPr/>
            <p:nvPr/>
          </p:nvSpPr>
          <p:spPr>
            <a:xfrm flipH="false" flipV="false" rot="0">
              <a:off x="92710" y="106680"/>
              <a:ext cx="1585855" cy="305798"/>
            </a:xfrm>
            <a:custGeom>
              <a:avLst/>
              <a:gdLst/>
              <a:ahLst/>
              <a:cxnLst/>
              <a:rect r="r" b="b" t="t" l="l"/>
              <a:pathLst>
                <a:path h="305798" w="1585855">
                  <a:moveTo>
                    <a:pt x="1559185" y="116568"/>
                  </a:moveTo>
                  <a:cubicBezTo>
                    <a:pt x="1559185" y="204198"/>
                    <a:pt x="1482985" y="275318"/>
                    <a:pt x="1401705" y="275318"/>
                  </a:cubicBezTo>
                  <a:lnTo>
                    <a:pt x="66040" y="275318"/>
                  </a:lnTo>
                  <a:cubicBezTo>
                    <a:pt x="43180" y="275318"/>
                    <a:pt x="20320" y="270238"/>
                    <a:pt x="0" y="261348"/>
                  </a:cubicBezTo>
                  <a:cubicBezTo>
                    <a:pt x="26670" y="289288"/>
                    <a:pt x="63500" y="305798"/>
                    <a:pt x="104235" y="305798"/>
                  </a:cubicBezTo>
                  <a:lnTo>
                    <a:pt x="1439805" y="305798"/>
                  </a:lnTo>
                  <a:cubicBezTo>
                    <a:pt x="1519815" y="305798"/>
                    <a:pt x="1585855" y="239758"/>
                    <a:pt x="1585855" y="159748"/>
                  </a:cubicBezTo>
                  <a:lnTo>
                    <a:pt x="1585855" y="95250"/>
                  </a:lnTo>
                  <a:cubicBezTo>
                    <a:pt x="1585855" y="58420"/>
                    <a:pt x="1571885" y="25400"/>
                    <a:pt x="1550295" y="0"/>
                  </a:cubicBezTo>
                  <a:cubicBezTo>
                    <a:pt x="1556645" y="16510"/>
                    <a:pt x="1559185" y="34290"/>
                    <a:pt x="1559185" y="52070"/>
                  </a:cubicBezTo>
                  <a:lnTo>
                    <a:pt x="1559185" y="116568"/>
                  </a:lnTo>
                  <a:close/>
                </a:path>
              </a:pathLst>
            </a:custGeom>
            <a:solidFill>
              <a:srgbClr val="76783E"/>
            </a:solidFill>
          </p:spPr>
        </p:sp>
        <p:sp>
          <p:nvSpPr>
            <p:cNvPr name="Freeform 47" id="47"/>
            <p:cNvSpPr/>
            <p:nvPr/>
          </p:nvSpPr>
          <p:spPr>
            <a:xfrm flipH="false" flipV="false" rot="0">
              <a:off x="12700" y="12700"/>
              <a:ext cx="1625225" cy="356598"/>
            </a:xfrm>
            <a:custGeom>
              <a:avLst/>
              <a:gdLst/>
              <a:ahLst/>
              <a:cxnLst/>
              <a:rect r="r" b="b" t="t" l="l"/>
              <a:pathLst>
                <a:path h="356598" w="1625225">
                  <a:moveTo>
                    <a:pt x="146050" y="356598"/>
                  </a:moveTo>
                  <a:lnTo>
                    <a:pt x="1479175" y="356598"/>
                  </a:lnTo>
                  <a:cubicBezTo>
                    <a:pt x="1559185" y="356598"/>
                    <a:pt x="1625225" y="290558"/>
                    <a:pt x="1625225" y="210548"/>
                  </a:cubicBezTo>
                  <a:lnTo>
                    <a:pt x="1625225" y="146050"/>
                  </a:lnTo>
                  <a:cubicBezTo>
                    <a:pt x="1625225" y="66040"/>
                    <a:pt x="1559185" y="0"/>
                    <a:pt x="1479175" y="0"/>
                  </a:cubicBezTo>
                  <a:lnTo>
                    <a:pt x="146050" y="0"/>
                  </a:lnTo>
                  <a:cubicBezTo>
                    <a:pt x="66040" y="0"/>
                    <a:pt x="0" y="66040"/>
                    <a:pt x="0" y="146050"/>
                  </a:cubicBezTo>
                  <a:lnTo>
                    <a:pt x="0" y="210548"/>
                  </a:lnTo>
                  <a:cubicBezTo>
                    <a:pt x="0" y="291828"/>
                    <a:pt x="66040" y="356598"/>
                    <a:pt x="146050" y="356598"/>
                  </a:cubicBezTo>
                  <a:close/>
                </a:path>
              </a:pathLst>
            </a:custGeom>
            <a:solidFill>
              <a:srgbClr val="F7EAD2"/>
            </a:solidFill>
          </p:spPr>
        </p:sp>
        <p:sp>
          <p:nvSpPr>
            <p:cNvPr name="Freeform 48" id="48"/>
            <p:cNvSpPr/>
            <p:nvPr/>
          </p:nvSpPr>
          <p:spPr>
            <a:xfrm flipH="false" flipV="false" rot="0">
              <a:off x="0" y="0"/>
              <a:ext cx="1689995" cy="425178"/>
            </a:xfrm>
            <a:custGeom>
              <a:avLst/>
              <a:gdLst/>
              <a:ahLst/>
              <a:cxnLst/>
              <a:rect r="r" b="b" t="t" l="l"/>
              <a:pathLst>
                <a:path h="425178" w="1689995">
                  <a:moveTo>
                    <a:pt x="1626495" y="74930"/>
                  </a:moveTo>
                  <a:cubicBezTo>
                    <a:pt x="1598555" y="30480"/>
                    <a:pt x="1549025" y="0"/>
                    <a:pt x="1491875" y="0"/>
                  </a:cubicBezTo>
                  <a:lnTo>
                    <a:pt x="158750" y="0"/>
                  </a:lnTo>
                  <a:cubicBezTo>
                    <a:pt x="71120" y="0"/>
                    <a:pt x="0" y="71120"/>
                    <a:pt x="0" y="158750"/>
                  </a:cubicBezTo>
                  <a:lnTo>
                    <a:pt x="0" y="223248"/>
                  </a:lnTo>
                  <a:cubicBezTo>
                    <a:pt x="0" y="275318"/>
                    <a:pt x="25400" y="321038"/>
                    <a:pt x="63500" y="350248"/>
                  </a:cubicBezTo>
                  <a:cubicBezTo>
                    <a:pt x="91440" y="394698"/>
                    <a:pt x="140970" y="425178"/>
                    <a:pt x="198230" y="425178"/>
                  </a:cubicBezTo>
                  <a:lnTo>
                    <a:pt x="1531245" y="425178"/>
                  </a:lnTo>
                  <a:cubicBezTo>
                    <a:pt x="1618875" y="425178"/>
                    <a:pt x="1689995" y="354058"/>
                    <a:pt x="1689995" y="266428"/>
                  </a:cubicBezTo>
                  <a:lnTo>
                    <a:pt x="1689995" y="201930"/>
                  </a:lnTo>
                  <a:cubicBezTo>
                    <a:pt x="1689995" y="149860"/>
                    <a:pt x="1664595" y="104140"/>
                    <a:pt x="1626495" y="74930"/>
                  </a:cubicBezTo>
                  <a:close/>
                  <a:moveTo>
                    <a:pt x="12700" y="223248"/>
                  </a:moveTo>
                  <a:lnTo>
                    <a:pt x="12700" y="158750"/>
                  </a:lnTo>
                  <a:cubicBezTo>
                    <a:pt x="12700" y="78740"/>
                    <a:pt x="78740" y="12700"/>
                    <a:pt x="158750" y="12700"/>
                  </a:cubicBezTo>
                  <a:lnTo>
                    <a:pt x="1491875" y="12700"/>
                  </a:lnTo>
                  <a:cubicBezTo>
                    <a:pt x="1571885" y="12700"/>
                    <a:pt x="1637925" y="78740"/>
                    <a:pt x="1637925" y="158750"/>
                  </a:cubicBezTo>
                  <a:lnTo>
                    <a:pt x="1637925" y="223248"/>
                  </a:lnTo>
                  <a:cubicBezTo>
                    <a:pt x="1637925" y="303258"/>
                    <a:pt x="1571885" y="369298"/>
                    <a:pt x="1491875" y="369298"/>
                  </a:cubicBezTo>
                  <a:lnTo>
                    <a:pt x="158750" y="369298"/>
                  </a:lnTo>
                  <a:cubicBezTo>
                    <a:pt x="78740" y="369298"/>
                    <a:pt x="12700" y="304528"/>
                    <a:pt x="12700" y="223248"/>
                  </a:cubicBezTo>
                  <a:close/>
                  <a:moveTo>
                    <a:pt x="1678565" y="266428"/>
                  </a:moveTo>
                  <a:cubicBezTo>
                    <a:pt x="1678565" y="346438"/>
                    <a:pt x="1611255" y="412478"/>
                    <a:pt x="1531245" y="412478"/>
                  </a:cubicBezTo>
                  <a:lnTo>
                    <a:pt x="198230" y="412478"/>
                  </a:lnTo>
                  <a:cubicBezTo>
                    <a:pt x="157480" y="412478"/>
                    <a:pt x="120650" y="395967"/>
                    <a:pt x="93980" y="368028"/>
                  </a:cubicBezTo>
                  <a:cubicBezTo>
                    <a:pt x="114300" y="376917"/>
                    <a:pt x="135890" y="381998"/>
                    <a:pt x="160020" y="381998"/>
                  </a:cubicBezTo>
                  <a:lnTo>
                    <a:pt x="1493145" y="381998"/>
                  </a:lnTo>
                  <a:cubicBezTo>
                    <a:pt x="1580775" y="381998"/>
                    <a:pt x="1651895" y="310878"/>
                    <a:pt x="1651895" y="223248"/>
                  </a:cubicBezTo>
                  <a:lnTo>
                    <a:pt x="1651895" y="158750"/>
                  </a:lnTo>
                  <a:cubicBezTo>
                    <a:pt x="1651895" y="140970"/>
                    <a:pt x="1648085" y="123190"/>
                    <a:pt x="1643005" y="106680"/>
                  </a:cubicBezTo>
                  <a:cubicBezTo>
                    <a:pt x="1664595" y="132080"/>
                    <a:pt x="1678565" y="165100"/>
                    <a:pt x="1678565" y="201930"/>
                  </a:cubicBezTo>
                  <a:lnTo>
                    <a:pt x="1678565" y="266428"/>
                  </a:lnTo>
                  <a:close/>
                </a:path>
              </a:pathLst>
            </a:custGeom>
            <a:solidFill>
              <a:srgbClr val="96A12F"/>
            </a:solidFill>
          </p:spPr>
        </p:sp>
      </p:grpSp>
      <p:sp>
        <p:nvSpPr>
          <p:cNvPr name="AutoShape 49" id="49"/>
          <p:cNvSpPr/>
          <p:nvPr/>
        </p:nvSpPr>
        <p:spPr>
          <a:xfrm flipV="true">
            <a:off x="3178279" y="3397655"/>
            <a:ext cx="2366113" cy="2099475"/>
          </a:xfrm>
          <a:prstGeom prst="line">
            <a:avLst/>
          </a:prstGeom>
          <a:ln cap="flat" w="38100">
            <a:solidFill>
              <a:srgbClr val="000000"/>
            </a:solidFill>
            <a:prstDash val="solid"/>
            <a:headEnd type="none" len="sm" w="sm"/>
            <a:tailEnd type="none" len="sm" w="sm"/>
          </a:ln>
        </p:spPr>
      </p:sp>
      <p:sp>
        <p:nvSpPr>
          <p:cNvPr name="Freeform 50" id="50"/>
          <p:cNvSpPr/>
          <p:nvPr/>
        </p:nvSpPr>
        <p:spPr>
          <a:xfrm flipH="false" flipV="false" rot="-4657224">
            <a:off x="2813285" y="4410291"/>
            <a:ext cx="704701" cy="242850"/>
          </a:xfrm>
          <a:custGeom>
            <a:avLst/>
            <a:gdLst/>
            <a:ahLst/>
            <a:cxnLst/>
            <a:rect r="r" b="b" t="t" l="l"/>
            <a:pathLst>
              <a:path h="242850" w="704701">
                <a:moveTo>
                  <a:pt x="0" y="0"/>
                </a:moveTo>
                <a:lnTo>
                  <a:pt x="704700" y="0"/>
                </a:lnTo>
                <a:lnTo>
                  <a:pt x="704700" y="242850"/>
                </a:lnTo>
                <a:lnTo>
                  <a:pt x="0" y="242850"/>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51" id="51"/>
          <p:cNvSpPr/>
          <p:nvPr/>
        </p:nvSpPr>
        <p:spPr>
          <a:xfrm flipH="false" flipV="false" rot="-7961406">
            <a:off x="2352521" y="6476846"/>
            <a:ext cx="2060046" cy="1074329"/>
          </a:xfrm>
          <a:custGeom>
            <a:avLst/>
            <a:gdLst/>
            <a:ahLst/>
            <a:cxnLst/>
            <a:rect r="r" b="b" t="t" l="l"/>
            <a:pathLst>
              <a:path h="1074329" w="2060046">
                <a:moveTo>
                  <a:pt x="0" y="0"/>
                </a:moveTo>
                <a:lnTo>
                  <a:pt x="2060046" y="0"/>
                </a:lnTo>
                <a:lnTo>
                  <a:pt x="2060046" y="1074329"/>
                </a:lnTo>
                <a:lnTo>
                  <a:pt x="0" y="1074329"/>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52" id="52"/>
          <p:cNvSpPr/>
          <p:nvPr/>
        </p:nvSpPr>
        <p:spPr>
          <a:xfrm flipH="false" flipV="false" rot="0">
            <a:off x="3102409" y="5497130"/>
            <a:ext cx="995664" cy="454272"/>
          </a:xfrm>
          <a:custGeom>
            <a:avLst/>
            <a:gdLst/>
            <a:ahLst/>
            <a:cxnLst/>
            <a:rect r="r" b="b" t="t" l="l"/>
            <a:pathLst>
              <a:path h="454272" w="995664">
                <a:moveTo>
                  <a:pt x="0" y="0"/>
                </a:moveTo>
                <a:lnTo>
                  <a:pt x="995664" y="0"/>
                </a:lnTo>
                <a:lnTo>
                  <a:pt x="995664" y="454271"/>
                </a:lnTo>
                <a:lnTo>
                  <a:pt x="0" y="454271"/>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TextBox 53" id="53"/>
          <p:cNvSpPr txBox="true"/>
          <p:nvPr/>
        </p:nvSpPr>
        <p:spPr>
          <a:xfrm rot="0">
            <a:off x="14787894" y="4081155"/>
            <a:ext cx="1736526" cy="445135"/>
          </a:xfrm>
          <a:prstGeom prst="rect">
            <a:avLst/>
          </a:prstGeom>
        </p:spPr>
        <p:txBody>
          <a:bodyPr anchor="t" rtlCol="false" tIns="0" lIns="0" bIns="0" rIns="0">
            <a:spAutoFit/>
          </a:bodyPr>
          <a:lstStyle/>
          <a:p>
            <a:pPr algn="ctr">
              <a:lnSpc>
                <a:spcPts val="3679"/>
              </a:lnSpc>
            </a:pPr>
            <a:r>
              <a:rPr lang="en-US" sz="2299">
                <a:solidFill>
                  <a:srgbClr val="5B96A9"/>
                </a:solidFill>
                <a:latin typeface="Sniglet"/>
              </a:rPr>
              <a:t>Investors</a:t>
            </a:r>
          </a:p>
        </p:txBody>
      </p:sp>
      <p:sp>
        <p:nvSpPr>
          <p:cNvPr name="Freeform 54" id="54"/>
          <p:cNvSpPr/>
          <p:nvPr/>
        </p:nvSpPr>
        <p:spPr>
          <a:xfrm flipH="false" flipV="false" rot="-10800000">
            <a:off x="3135780" y="8039081"/>
            <a:ext cx="995664" cy="454272"/>
          </a:xfrm>
          <a:custGeom>
            <a:avLst/>
            <a:gdLst/>
            <a:ahLst/>
            <a:cxnLst/>
            <a:rect r="r" b="b" t="t" l="l"/>
            <a:pathLst>
              <a:path h="454272" w="995664">
                <a:moveTo>
                  <a:pt x="0" y="0"/>
                </a:moveTo>
                <a:lnTo>
                  <a:pt x="995664" y="0"/>
                </a:lnTo>
                <a:lnTo>
                  <a:pt x="995664" y="454272"/>
                </a:lnTo>
                <a:lnTo>
                  <a:pt x="0" y="454272"/>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55" id="55"/>
          <p:cNvSpPr/>
          <p:nvPr/>
        </p:nvSpPr>
        <p:spPr>
          <a:xfrm flipH="false" flipV="true" rot="8671585">
            <a:off x="6788561" y="4893215"/>
            <a:ext cx="1668217" cy="869987"/>
          </a:xfrm>
          <a:custGeom>
            <a:avLst/>
            <a:gdLst/>
            <a:ahLst/>
            <a:cxnLst/>
            <a:rect r="r" b="b" t="t" l="l"/>
            <a:pathLst>
              <a:path h="869987" w="1668217">
                <a:moveTo>
                  <a:pt x="0" y="869987"/>
                </a:moveTo>
                <a:lnTo>
                  <a:pt x="1668217" y="869987"/>
                </a:lnTo>
                <a:lnTo>
                  <a:pt x="1668217" y="0"/>
                </a:lnTo>
                <a:lnTo>
                  <a:pt x="0" y="0"/>
                </a:lnTo>
                <a:lnTo>
                  <a:pt x="0" y="869987"/>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56" id="56"/>
          <p:cNvSpPr/>
          <p:nvPr/>
        </p:nvSpPr>
        <p:spPr>
          <a:xfrm flipH="false" flipV="false" rot="5471185">
            <a:off x="10934861" y="4176637"/>
            <a:ext cx="484589" cy="221094"/>
          </a:xfrm>
          <a:custGeom>
            <a:avLst/>
            <a:gdLst/>
            <a:ahLst/>
            <a:cxnLst/>
            <a:rect r="r" b="b" t="t" l="l"/>
            <a:pathLst>
              <a:path h="221094" w="484589">
                <a:moveTo>
                  <a:pt x="0" y="0"/>
                </a:moveTo>
                <a:lnTo>
                  <a:pt x="484590" y="0"/>
                </a:lnTo>
                <a:lnTo>
                  <a:pt x="484590" y="221094"/>
                </a:lnTo>
                <a:lnTo>
                  <a:pt x="0" y="221094"/>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57" id="57"/>
          <p:cNvSpPr/>
          <p:nvPr/>
        </p:nvSpPr>
        <p:spPr>
          <a:xfrm flipH="false" flipV="false" rot="5471185">
            <a:off x="10963443" y="5775099"/>
            <a:ext cx="484589" cy="221094"/>
          </a:xfrm>
          <a:custGeom>
            <a:avLst/>
            <a:gdLst/>
            <a:ahLst/>
            <a:cxnLst/>
            <a:rect r="r" b="b" t="t" l="l"/>
            <a:pathLst>
              <a:path h="221094" w="484589">
                <a:moveTo>
                  <a:pt x="0" y="0"/>
                </a:moveTo>
                <a:lnTo>
                  <a:pt x="484589" y="0"/>
                </a:lnTo>
                <a:lnTo>
                  <a:pt x="484589" y="221093"/>
                </a:lnTo>
                <a:lnTo>
                  <a:pt x="0" y="221093"/>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58" id="58"/>
          <p:cNvSpPr/>
          <p:nvPr/>
        </p:nvSpPr>
        <p:spPr>
          <a:xfrm flipH="false" flipV="false" rot="-10800000">
            <a:off x="13183817" y="3479769"/>
            <a:ext cx="857933" cy="391432"/>
          </a:xfrm>
          <a:custGeom>
            <a:avLst/>
            <a:gdLst/>
            <a:ahLst/>
            <a:cxnLst/>
            <a:rect r="r" b="b" t="t" l="l"/>
            <a:pathLst>
              <a:path h="391432" w="857933">
                <a:moveTo>
                  <a:pt x="0" y="0"/>
                </a:moveTo>
                <a:lnTo>
                  <a:pt x="857933" y="0"/>
                </a:lnTo>
                <a:lnTo>
                  <a:pt x="857933" y="391432"/>
                </a:lnTo>
                <a:lnTo>
                  <a:pt x="0" y="391432"/>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59" id="59"/>
          <p:cNvSpPr/>
          <p:nvPr/>
        </p:nvSpPr>
        <p:spPr>
          <a:xfrm flipH="false" flipV="false" rot="7333138">
            <a:off x="13713252" y="4940141"/>
            <a:ext cx="1925246" cy="1004030"/>
          </a:xfrm>
          <a:custGeom>
            <a:avLst/>
            <a:gdLst/>
            <a:ahLst/>
            <a:cxnLst/>
            <a:rect r="r" b="b" t="t" l="l"/>
            <a:pathLst>
              <a:path h="1004030" w="1925246">
                <a:moveTo>
                  <a:pt x="0" y="0"/>
                </a:moveTo>
                <a:lnTo>
                  <a:pt x="1925246" y="0"/>
                </a:lnTo>
                <a:lnTo>
                  <a:pt x="1925246" y="1004030"/>
                </a:lnTo>
                <a:lnTo>
                  <a:pt x="0" y="1004030"/>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TextBox 60" id="60"/>
          <p:cNvSpPr txBox="true"/>
          <p:nvPr/>
        </p:nvSpPr>
        <p:spPr>
          <a:xfrm rot="0">
            <a:off x="8554392" y="4548222"/>
            <a:ext cx="5207543" cy="911860"/>
          </a:xfrm>
          <a:prstGeom prst="rect">
            <a:avLst/>
          </a:prstGeom>
        </p:spPr>
        <p:txBody>
          <a:bodyPr anchor="t" rtlCol="false" tIns="0" lIns="0" bIns="0" rIns="0">
            <a:spAutoFit/>
          </a:bodyPr>
          <a:lstStyle/>
          <a:p>
            <a:pPr algn="ctr">
              <a:lnSpc>
                <a:spcPts val="3679"/>
              </a:lnSpc>
            </a:pPr>
            <a:r>
              <a:rPr lang="en-US" sz="2299">
                <a:solidFill>
                  <a:srgbClr val="5B96A9"/>
                </a:solidFill>
                <a:latin typeface="Sniglet"/>
              </a:rPr>
              <a:t>The formal credit process with a deposit collateral is not bound by fiduciary</a:t>
            </a:r>
          </a:p>
        </p:txBody>
      </p:sp>
      <p:sp>
        <p:nvSpPr>
          <p:cNvPr name="TextBox 61" id="61"/>
          <p:cNvSpPr txBox="true"/>
          <p:nvPr/>
        </p:nvSpPr>
        <p:spPr>
          <a:xfrm rot="0">
            <a:off x="1640988" y="3448248"/>
            <a:ext cx="1736526" cy="911860"/>
          </a:xfrm>
          <a:prstGeom prst="rect">
            <a:avLst/>
          </a:prstGeom>
        </p:spPr>
        <p:txBody>
          <a:bodyPr anchor="t" rtlCol="false" tIns="0" lIns="0" bIns="0" rIns="0">
            <a:spAutoFit/>
          </a:bodyPr>
          <a:lstStyle/>
          <a:p>
            <a:pPr algn="ctr">
              <a:lnSpc>
                <a:spcPts val="3679"/>
              </a:lnSpc>
            </a:pPr>
            <a:r>
              <a:rPr lang="en-US" sz="2299">
                <a:solidFill>
                  <a:srgbClr val="5B96A9"/>
                </a:solidFill>
                <a:latin typeface="Sniglet"/>
              </a:rPr>
              <a:t>Bank Branch Manager</a:t>
            </a:r>
          </a:p>
        </p:txBody>
      </p:sp>
      <p:sp>
        <p:nvSpPr>
          <p:cNvPr name="TextBox 62" id="62"/>
          <p:cNvSpPr txBox="true"/>
          <p:nvPr/>
        </p:nvSpPr>
        <p:spPr>
          <a:xfrm rot="0">
            <a:off x="6888760" y="340666"/>
            <a:ext cx="5264891" cy="1512570"/>
          </a:xfrm>
          <a:prstGeom prst="rect">
            <a:avLst/>
          </a:prstGeom>
        </p:spPr>
        <p:txBody>
          <a:bodyPr anchor="t" rtlCol="false" tIns="0" lIns="0" bIns="0" rIns="0">
            <a:spAutoFit/>
          </a:bodyPr>
          <a:lstStyle/>
          <a:p>
            <a:pPr algn="ctr">
              <a:lnSpc>
                <a:spcPts val="3990"/>
              </a:lnSpc>
            </a:pPr>
            <a:r>
              <a:rPr lang="en-US" sz="3500" spc="175">
                <a:solidFill>
                  <a:srgbClr val="5B96A9"/>
                </a:solidFill>
                <a:latin typeface="Atma Bold"/>
              </a:rPr>
              <a:t>Credit with Collateral from Someone Else's Deposit</a:t>
            </a:r>
          </a:p>
        </p:txBody>
      </p:sp>
      <p:sp>
        <p:nvSpPr>
          <p:cNvPr name="TextBox 63" id="63"/>
          <p:cNvSpPr txBox="true"/>
          <p:nvPr/>
        </p:nvSpPr>
        <p:spPr>
          <a:xfrm rot="0">
            <a:off x="1638153" y="6071344"/>
            <a:ext cx="1736526" cy="445135"/>
          </a:xfrm>
          <a:prstGeom prst="rect">
            <a:avLst/>
          </a:prstGeom>
        </p:spPr>
        <p:txBody>
          <a:bodyPr anchor="t" rtlCol="false" tIns="0" lIns="0" bIns="0" rIns="0">
            <a:spAutoFit/>
          </a:bodyPr>
          <a:lstStyle/>
          <a:p>
            <a:pPr algn="ctr">
              <a:lnSpc>
                <a:spcPts val="3679"/>
              </a:lnSpc>
            </a:pPr>
            <a:r>
              <a:rPr lang="en-US" sz="2299">
                <a:solidFill>
                  <a:srgbClr val="5B96A9"/>
                </a:solidFill>
                <a:latin typeface="Sniglet"/>
              </a:rPr>
              <a:t>Debtor</a:t>
            </a:r>
          </a:p>
        </p:txBody>
      </p:sp>
      <p:sp>
        <p:nvSpPr>
          <p:cNvPr name="TextBox 64" id="64"/>
          <p:cNvSpPr txBox="true"/>
          <p:nvPr/>
        </p:nvSpPr>
        <p:spPr>
          <a:xfrm rot="0">
            <a:off x="1803528" y="8573520"/>
            <a:ext cx="1736526" cy="445135"/>
          </a:xfrm>
          <a:prstGeom prst="rect">
            <a:avLst/>
          </a:prstGeom>
        </p:spPr>
        <p:txBody>
          <a:bodyPr anchor="t" rtlCol="false" tIns="0" lIns="0" bIns="0" rIns="0">
            <a:spAutoFit/>
          </a:bodyPr>
          <a:lstStyle/>
          <a:p>
            <a:pPr algn="ctr">
              <a:lnSpc>
                <a:spcPts val="3679"/>
              </a:lnSpc>
            </a:pPr>
            <a:r>
              <a:rPr lang="en-US" sz="2299">
                <a:solidFill>
                  <a:srgbClr val="5B96A9"/>
                </a:solidFill>
                <a:latin typeface="Sniglet"/>
              </a:rPr>
              <a:t>Broker</a:t>
            </a:r>
          </a:p>
        </p:txBody>
      </p:sp>
      <p:sp>
        <p:nvSpPr>
          <p:cNvPr name="TextBox 65" id="65"/>
          <p:cNvSpPr txBox="true"/>
          <p:nvPr/>
        </p:nvSpPr>
        <p:spPr>
          <a:xfrm rot="0">
            <a:off x="4475767" y="2607261"/>
            <a:ext cx="2145426" cy="445135"/>
          </a:xfrm>
          <a:prstGeom prst="rect">
            <a:avLst/>
          </a:prstGeom>
        </p:spPr>
        <p:txBody>
          <a:bodyPr anchor="t" rtlCol="false" tIns="0" lIns="0" bIns="0" rIns="0">
            <a:spAutoFit/>
          </a:bodyPr>
          <a:lstStyle/>
          <a:p>
            <a:pPr algn="ctr">
              <a:lnSpc>
                <a:spcPts val="3679"/>
              </a:lnSpc>
            </a:pPr>
            <a:r>
              <a:rPr lang="en-US" sz="2299">
                <a:solidFill>
                  <a:srgbClr val="5B96A9"/>
                </a:solidFill>
                <a:latin typeface="Sniglet"/>
              </a:rPr>
              <a:t>Flow of funds</a:t>
            </a:r>
          </a:p>
        </p:txBody>
      </p:sp>
      <p:sp>
        <p:nvSpPr>
          <p:cNvPr name="TextBox 66" id="66"/>
          <p:cNvSpPr txBox="true"/>
          <p:nvPr/>
        </p:nvSpPr>
        <p:spPr>
          <a:xfrm rot="0">
            <a:off x="4336638" y="7869924"/>
            <a:ext cx="2145426" cy="445135"/>
          </a:xfrm>
          <a:prstGeom prst="rect">
            <a:avLst/>
          </a:prstGeom>
        </p:spPr>
        <p:txBody>
          <a:bodyPr anchor="t" rtlCol="false" tIns="0" lIns="0" bIns="0" rIns="0">
            <a:spAutoFit/>
          </a:bodyPr>
          <a:lstStyle/>
          <a:p>
            <a:pPr algn="ctr">
              <a:lnSpc>
                <a:spcPts val="3679"/>
              </a:lnSpc>
            </a:pPr>
            <a:r>
              <a:rPr lang="en-US" sz="2299">
                <a:solidFill>
                  <a:srgbClr val="5B96A9"/>
                </a:solidFill>
                <a:latin typeface="Sniglet"/>
              </a:rPr>
              <a:t>Payment of fee</a:t>
            </a:r>
          </a:p>
        </p:txBody>
      </p:sp>
      <p:sp>
        <p:nvSpPr>
          <p:cNvPr name="TextBox 67" id="67"/>
          <p:cNvSpPr txBox="true"/>
          <p:nvPr/>
        </p:nvSpPr>
        <p:spPr>
          <a:xfrm rot="0">
            <a:off x="9967562" y="2584628"/>
            <a:ext cx="2311924" cy="399761"/>
          </a:xfrm>
          <a:prstGeom prst="rect">
            <a:avLst/>
          </a:prstGeom>
        </p:spPr>
        <p:txBody>
          <a:bodyPr anchor="t" rtlCol="false" tIns="0" lIns="0" bIns="0" rIns="0">
            <a:spAutoFit/>
          </a:bodyPr>
          <a:lstStyle/>
          <a:p>
            <a:pPr algn="ctr">
              <a:lnSpc>
                <a:spcPts val="3302"/>
              </a:lnSpc>
            </a:pPr>
            <a:r>
              <a:rPr lang="en-US" sz="2064">
                <a:solidFill>
                  <a:srgbClr val="5B96A9"/>
                </a:solidFill>
                <a:latin typeface="Sniglet"/>
              </a:rPr>
              <a:t>Bank branch office</a:t>
            </a:r>
          </a:p>
        </p:txBody>
      </p:sp>
      <p:sp>
        <p:nvSpPr>
          <p:cNvPr name="TextBox 68" id="68"/>
          <p:cNvSpPr txBox="true"/>
          <p:nvPr/>
        </p:nvSpPr>
        <p:spPr>
          <a:xfrm rot="0">
            <a:off x="10005547" y="3451882"/>
            <a:ext cx="2311924" cy="399761"/>
          </a:xfrm>
          <a:prstGeom prst="rect">
            <a:avLst/>
          </a:prstGeom>
        </p:spPr>
        <p:txBody>
          <a:bodyPr anchor="t" rtlCol="false" tIns="0" lIns="0" bIns="0" rIns="0">
            <a:spAutoFit/>
          </a:bodyPr>
          <a:lstStyle/>
          <a:p>
            <a:pPr algn="ctr">
              <a:lnSpc>
                <a:spcPts val="3302"/>
              </a:lnSpc>
            </a:pPr>
            <a:r>
              <a:rPr lang="en-US" sz="2064">
                <a:solidFill>
                  <a:srgbClr val="5B96A9"/>
                </a:solidFill>
                <a:latin typeface="Sniglet"/>
              </a:rPr>
              <a:t>Deposit placement</a:t>
            </a:r>
          </a:p>
        </p:txBody>
      </p:sp>
      <p:sp>
        <p:nvSpPr>
          <p:cNvPr name="TextBox 69" id="69"/>
          <p:cNvSpPr txBox="true"/>
          <p:nvPr/>
        </p:nvSpPr>
        <p:spPr>
          <a:xfrm rot="0">
            <a:off x="8279991" y="6161545"/>
            <a:ext cx="5835387" cy="911860"/>
          </a:xfrm>
          <a:prstGeom prst="rect">
            <a:avLst/>
          </a:prstGeom>
        </p:spPr>
        <p:txBody>
          <a:bodyPr anchor="t" rtlCol="false" tIns="0" lIns="0" bIns="0" rIns="0">
            <a:spAutoFit/>
          </a:bodyPr>
          <a:lstStyle/>
          <a:p>
            <a:pPr algn="ctr">
              <a:lnSpc>
                <a:spcPts val="3679"/>
              </a:lnSpc>
            </a:pPr>
            <a:r>
              <a:rPr lang="en-US" sz="2299">
                <a:solidFill>
                  <a:srgbClr val="5B96A9"/>
                </a:solidFill>
                <a:latin typeface="Sniglet"/>
              </a:rPr>
              <a:t>Withdrawal of The deposit Due to a Demand from The Deposit Owner</a:t>
            </a:r>
          </a:p>
        </p:txBody>
      </p:sp>
      <p:sp>
        <p:nvSpPr>
          <p:cNvPr name="TextBox 70" id="70"/>
          <p:cNvSpPr txBox="true"/>
          <p:nvPr/>
        </p:nvSpPr>
        <p:spPr>
          <a:xfrm rot="0">
            <a:off x="8906987" y="7672169"/>
            <a:ext cx="4686548" cy="911860"/>
          </a:xfrm>
          <a:prstGeom prst="rect">
            <a:avLst/>
          </a:prstGeom>
        </p:spPr>
        <p:txBody>
          <a:bodyPr anchor="t" rtlCol="false" tIns="0" lIns="0" bIns="0" rIns="0">
            <a:spAutoFit/>
          </a:bodyPr>
          <a:lstStyle/>
          <a:p>
            <a:pPr algn="ctr">
              <a:lnSpc>
                <a:spcPts val="3679"/>
              </a:lnSpc>
            </a:pPr>
            <a:r>
              <a:rPr lang="en-US" sz="2299">
                <a:solidFill>
                  <a:srgbClr val="5B96A9"/>
                </a:solidFill>
                <a:latin typeface="Sniglet"/>
              </a:rPr>
              <a:t>Debtors didn’t pay back the credit so credit become delinquent</a:t>
            </a:r>
          </a:p>
        </p:txBody>
      </p:sp>
      <p:sp>
        <p:nvSpPr>
          <p:cNvPr name="AutoShape 71" id="71"/>
          <p:cNvSpPr/>
          <p:nvPr/>
        </p:nvSpPr>
        <p:spPr>
          <a:xfrm flipH="true" flipV="true">
            <a:off x="15757374" y="4620300"/>
            <a:ext cx="38100" cy="4858594"/>
          </a:xfrm>
          <a:prstGeom prst="line">
            <a:avLst/>
          </a:prstGeom>
          <a:ln cap="flat" w="38100">
            <a:solidFill>
              <a:srgbClr val="000000"/>
            </a:solidFill>
            <a:prstDash val="solid"/>
            <a:headEnd type="none" len="sm" w="sm"/>
            <a:tailEnd type="arrow" len="sm" w="med"/>
          </a:ln>
        </p:spPr>
      </p:sp>
      <p:sp>
        <p:nvSpPr>
          <p:cNvPr name="AutoShape 72" id="72"/>
          <p:cNvSpPr/>
          <p:nvPr/>
        </p:nvSpPr>
        <p:spPr>
          <a:xfrm>
            <a:off x="2671791" y="9018655"/>
            <a:ext cx="0" cy="479289"/>
          </a:xfrm>
          <a:prstGeom prst="line">
            <a:avLst/>
          </a:prstGeom>
          <a:ln cap="flat" w="38100">
            <a:solidFill>
              <a:srgbClr val="000000"/>
            </a:solidFill>
            <a:prstDash val="solid"/>
            <a:headEnd type="none" len="sm" w="sm"/>
            <a:tailEnd type="none" len="sm" w="sm"/>
          </a:ln>
        </p:spPr>
      </p:sp>
      <p:sp>
        <p:nvSpPr>
          <p:cNvPr name="AutoShape 73" id="73"/>
          <p:cNvSpPr/>
          <p:nvPr/>
        </p:nvSpPr>
        <p:spPr>
          <a:xfrm flipV="true">
            <a:off x="2652741" y="9497945"/>
            <a:ext cx="13161782" cy="1905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DF3"/>
        </a:solidFill>
      </p:bgPr>
    </p:bg>
    <p:spTree>
      <p:nvGrpSpPr>
        <p:cNvPr id="1" name=""/>
        <p:cNvGrpSpPr/>
        <p:nvPr/>
      </p:nvGrpSpPr>
      <p:grpSpPr>
        <a:xfrm>
          <a:off x="0" y="0"/>
          <a:ext cx="0" cy="0"/>
          <a:chOff x="0" y="0"/>
          <a:chExt cx="0" cy="0"/>
        </a:xfrm>
      </p:grpSpPr>
      <p:sp>
        <p:nvSpPr>
          <p:cNvPr name="Freeform 2" id="2"/>
          <p:cNvSpPr/>
          <p:nvPr/>
        </p:nvSpPr>
        <p:spPr>
          <a:xfrm flipH="false" flipV="false" rot="0">
            <a:off x="14863820" y="1028700"/>
            <a:ext cx="2395480" cy="8229600"/>
          </a:xfrm>
          <a:custGeom>
            <a:avLst/>
            <a:gdLst/>
            <a:ahLst/>
            <a:cxnLst/>
            <a:rect r="r" b="b" t="t" l="l"/>
            <a:pathLst>
              <a:path h="8229600" w="2395480">
                <a:moveTo>
                  <a:pt x="0" y="0"/>
                </a:moveTo>
                <a:lnTo>
                  <a:pt x="2395480" y="0"/>
                </a:lnTo>
                <a:lnTo>
                  <a:pt x="2395480"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243547" t="0" r="0" b="0"/>
            </a:stretch>
          </a:blipFill>
        </p:spPr>
      </p:sp>
      <p:sp>
        <p:nvSpPr>
          <p:cNvPr name="Freeform 3" id="3"/>
          <p:cNvSpPr/>
          <p:nvPr/>
        </p:nvSpPr>
        <p:spPr>
          <a:xfrm flipH="false" flipV="false" rot="0">
            <a:off x="7642358"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14400"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863293">
            <a:off x="9382" y="151507"/>
            <a:ext cx="1810036" cy="3166245"/>
          </a:xfrm>
          <a:custGeom>
            <a:avLst/>
            <a:gdLst/>
            <a:ahLst/>
            <a:cxnLst/>
            <a:rect r="r" b="b" t="t" l="l"/>
            <a:pathLst>
              <a:path h="3166245" w="1810036">
                <a:moveTo>
                  <a:pt x="0" y="0"/>
                </a:moveTo>
                <a:lnTo>
                  <a:pt x="1810036" y="0"/>
                </a:lnTo>
                <a:lnTo>
                  <a:pt x="1810036" y="3166245"/>
                </a:lnTo>
                <a:lnTo>
                  <a:pt x="0" y="31662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4190520">
            <a:off x="16354282" y="290998"/>
            <a:ext cx="1810036" cy="3166245"/>
          </a:xfrm>
          <a:custGeom>
            <a:avLst/>
            <a:gdLst/>
            <a:ahLst/>
            <a:cxnLst/>
            <a:rect r="r" b="b" t="t" l="l"/>
            <a:pathLst>
              <a:path h="3166245" w="1810036">
                <a:moveTo>
                  <a:pt x="0" y="0"/>
                </a:moveTo>
                <a:lnTo>
                  <a:pt x="1810036" y="0"/>
                </a:lnTo>
                <a:lnTo>
                  <a:pt x="1810036" y="3166245"/>
                </a:lnTo>
                <a:lnTo>
                  <a:pt x="0" y="31662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6105922" y="579274"/>
            <a:ext cx="6076155" cy="1155355"/>
            <a:chOff x="0" y="0"/>
            <a:chExt cx="8101540" cy="1540473"/>
          </a:xfrm>
        </p:grpSpPr>
        <p:sp>
          <p:nvSpPr>
            <p:cNvPr name="Freeform 8" id="8"/>
            <p:cNvSpPr/>
            <p:nvPr/>
          </p:nvSpPr>
          <p:spPr>
            <a:xfrm flipH="false" flipV="false" rot="0">
              <a:off x="0" y="0"/>
              <a:ext cx="5551256" cy="1540473"/>
            </a:xfrm>
            <a:custGeom>
              <a:avLst/>
              <a:gdLst/>
              <a:ahLst/>
              <a:cxnLst/>
              <a:rect r="r" b="b" t="t" l="l"/>
              <a:pathLst>
                <a:path h="1540473" w="5551256">
                  <a:moveTo>
                    <a:pt x="0" y="0"/>
                  </a:moveTo>
                  <a:lnTo>
                    <a:pt x="5551256" y="0"/>
                  </a:lnTo>
                  <a:lnTo>
                    <a:pt x="5551256" y="1540473"/>
                  </a:lnTo>
                  <a:lnTo>
                    <a:pt x="0" y="1540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466998" y="0"/>
              <a:ext cx="4634542" cy="1540473"/>
            </a:xfrm>
            <a:custGeom>
              <a:avLst/>
              <a:gdLst/>
              <a:ahLst/>
              <a:cxnLst/>
              <a:rect r="r" b="b" t="t" l="l"/>
              <a:pathLst>
                <a:path h="1540473" w="4634542">
                  <a:moveTo>
                    <a:pt x="0" y="0"/>
                  </a:moveTo>
                  <a:lnTo>
                    <a:pt x="4634542" y="0"/>
                  </a:lnTo>
                  <a:lnTo>
                    <a:pt x="4634542" y="1540473"/>
                  </a:lnTo>
                  <a:lnTo>
                    <a:pt x="0" y="1540473"/>
                  </a:lnTo>
                  <a:lnTo>
                    <a:pt x="0" y="0"/>
                  </a:lnTo>
                  <a:close/>
                </a:path>
              </a:pathLst>
            </a:custGeom>
            <a:blipFill>
              <a:blip r:embed="rId6">
                <a:extLst>
                  <a:ext uri="{96DAC541-7B7A-43D3-8B79-37D633B846F1}">
                    <asvg:svgBlip xmlns:asvg="http://schemas.microsoft.com/office/drawing/2016/SVG/main" r:embed="rId7"/>
                  </a:ext>
                </a:extLst>
              </a:blip>
              <a:stretch>
                <a:fillRect l="-19780" t="0" r="0" b="0"/>
              </a:stretch>
            </a:blipFill>
          </p:spPr>
        </p:sp>
      </p:grpSp>
      <p:sp>
        <p:nvSpPr>
          <p:cNvPr name="Freeform 10" id="10"/>
          <p:cNvSpPr/>
          <p:nvPr/>
        </p:nvSpPr>
        <p:spPr>
          <a:xfrm flipH="false" flipV="false" rot="-3097689">
            <a:off x="1844413" y="6867983"/>
            <a:ext cx="1488456" cy="2603712"/>
          </a:xfrm>
          <a:custGeom>
            <a:avLst/>
            <a:gdLst/>
            <a:ahLst/>
            <a:cxnLst/>
            <a:rect r="r" b="b" t="t" l="l"/>
            <a:pathLst>
              <a:path h="2603712" w="1488456">
                <a:moveTo>
                  <a:pt x="0" y="0"/>
                </a:moveTo>
                <a:lnTo>
                  <a:pt x="1488455" y="0"/>
                </a:lnTo>
                <a:lnTo>
                  <a:pt x="1488455" y="2603713"/>
                </a:lnTo>
                <a:lnTo>
                  <a:pt x="0" y="26037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1593858">
            <a:off x="14967135" y="6762357"/>
            <a:ext cx="1488456" cy="2603712"/>
          </a:xfrm>
          <a:custGeom>
            <a:avLst/>
            <a:gdLst/>
            <a:ahLst/>
            <a:cxnLst/>
            <a:rect r="r" b="b" t="t" l="l"/>
            <a:pathLst>
              <a:path h="2603712" w="1488456">
                <a:moveTo>
                  <a:pt x="0" y="0"/>
                </a:moveTo>
                <a:lnTo>
                  <a:pt x="1488456" y="0"/>
                </a:lnTo>
                <a:lnTo>
                  <a:pt x="1488456" y="2603713"/>
                </a:lnTo>
                <a:lnTo>
                  <a:pt x="0" y="26037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226500" y="2087115"/>
            <a:ext cx="1193827" cy="1382144"/>
          </a:xfrm>
          <a:custGeom>
            <a:avLst/>
            <a:gdLst/>
            <a:ahLst/>
            <a:cxnLst/>
            <a:rect r="r" b="b" t="t" l="l"/>
            <a:pathLst>
              <a:path h="1382144" w="1193827">
                <a:moveTo>
                  <a:pt x="0" y="0"/>
                </a:moveTo>
                <a:lnTo>
                  <a:pt x="1193827" y="0"/>
                </a:lnTo>
                <a:lnTo>
                  <a:pt x="1193827" y="1382143"/>
                </a:lnTo>
                <a:lnTo>
                  <a:pt x="0" y="13821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6105922" y="2087115"/>
            <a:ext cx="2501980" cy="1410207"/>
          </a:xfrm>
          <a:custGeom>
            <a:avLst/>
            <a:gdLst/>
            <a:ahLst/>
            <a:cxnLst/>
            <a:rect r="r" b="b" t="t" l="l"/>
            <a:pathLst>
              <a:path h="1410207" w="2501980">
                <a:moveTo>
                  <a:pt x="0" y="0"/>
                </a:moveTo>
                <a:lnTo>
                  <a:pt x="2501980" y="0"/>
                </a:lnTo>
                <a:lnTo>
                  <a:pt x="2501980" y="1410207"/>
                </a:lnTo>
                <a:lnTo>
                  <a:pt x="0" y="14102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4071283" y="2302917"/>
            <a:ext cx="1676357" cy="1194404"/>
          </a:xfrm>
          <a:custGeom>
            <a:avLst/>
            <a:gdLst/>
            <a:ahLst/>
            <a:cxnLst/>
            <a:rect r="r" b="b" t="t" l="l"/>
            <a:pathLst>
              <a:path h="1194404" w="1676357">
                <a:moveTo>
                  <a:pt x="0" y="0"/>
                </a:moveTo>
                <a:lnTo>
                  <a:pt x="1676357" y="0"/>
                </a:lnTo>
                <a:lnTo>
                  <a:pt x="1676357" y="1194405"/>
                </a:lnTo>
                <a:lnTo>
                  <a:pt x="0" y="11944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6462241" y="6566970"/>
            <a:ext cx="2047595" cy="1365769"/>
          </a:xfrm>
          <a:custGeom>
            <a:avLst/>
            <a:gdLst/>
            <a:ahLst/>
            <a:cxnLst/>
            <a:rect r="r" b="b" t="t" l="l"/>
            <a:pathLst>
              <a:path h="1365769" w="2047595">
                <a:moveTo>
                  <a:pt x="0" y="0"/>
                </a:moveTo>
                <a:lnTo>
                  <a:pt x="2047595" y="0"/>
                </a:lnTo>
                <a:lnTo>
                  <a:pt x="2047595" y="1365770"/>
                </a:lnTo>
                <a:lnTo>
                  <a:pt x="0" y="136577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6" id="16"/>
          <p:cNvSpPr txBox="true"/>
          <p:nvPr/>
        </p:nvSpPr>
        <p:spPr>
          <a:xfrm rot="0">
            <a:off x="7129429" y="503074"/>
            <a:ext cx="4029142" cy="1082675"/>
          </a:xfrm>
          <a:prstGeom prst="rect">
            <a:avLst/>
          </a:prstGeom>
        </p:spPr>
        <p:txBody>
          <a:bodyPr anchor="t" rtlCol="false" tIns="0" lIns="0" bIns="0" rIns="0">
            <a:spAutoFit/>
          </a:bodyPr>
          <a:lstStyle/>
          <a:p>
            <a:pPr algn="ctr">
              <a:lnSpc>
                <a:spcPts val="2799"/>
              </a:lnSpc>
            </a:pPr>
            <a:r>
              <a:rPr lang="en-US" sz="1999">
                <a:solidFill>
                  <a:srgbClr val="4E5248"/>
                </a:solidFill>
                <a:latin typeface="UID ในตำนาน Bold"/>
              </a:rPr>
              <a:t>THE PROCEEDS OF THE KMK DISBURSEMENT ARE PROCESSED BY  BANK OFFICIALS</a:t>
            </a:r>
          </a:p>
        </p:txBody>
      </p:sp>
      <p:sp>
        <p:nvSpPr>
          <p:cNvPr name="TextBox 17" id="17"/>
          <p:cNvSpPr txBox="true"/>
          <p:nvPr/>
        </p:nvSpPr>
        <p:spPr>
          <a:xfrm rot="0">
            <a:off x="1955150" y="3402072"/>
            <a:ext cx="1736526" cy="911860"/>
          </a:xfrm>
          <a:prstGeom prst="rect">
            <a:avLst/>
          </a:prstGeom>
        </p:spPr>
        <p:txBody>
          <a:bodyPr anchor="t" rtlCol="false" tIns="0" lIns="0" bIns="0" rIns="0">
            <a:spAutoFit/>
          </a:bodyPr>
          <a:lstStyle/>
          <a:p>
            <a:pPr algn="ctr">
              <a:lnSpc>
                <a:spcPts val="3679"/>
              </a:lnSpc>
            </a:pPr>
            <a:r>
              <a:rPr lang="en-US" sz="2299">
                <a:solidFill>
                  <a:srgbClr val="5B96A9"/>
                </a:solidFill>
                <a:latin typeface="Sniglet"/>
              </a:rPr>
              <a:t>Bank Branch Manager</a:t>
            </a:r>
          </a:p>
        </p:txBody>
      </p:sp>
      <p:sp>
        <p:nvSpPr>
          <p:cNvPr name="TextBox 18" id="18"/>
          <p:cNvSpPr txBox="true"/>
          <p:nvPr/>
        </p:nvSpPr>
        <p:spPr>
          <a:xfrm rot="0">
            <a:off x="6617775" y="3402072"/>
            <a:ext cx="1736526" cy="911860"/>
          </a:xfrm>
          <a:prstGeom prst="rect">
            <a:avLst/>
          </a:prstGeom>
        </p:spPr>
        <p:txBody>
          <a:bodyPr anchor="t" rtlCol="false" tIns="0" lIns="0" bIns="0" rIns="0">
            <a:spAutoFit/>
          </a:bodyPr>
          <a:lstStyle/>
          <a:p>
            <a:pPr algn="ctr">
              <a:lnSpc>
                <a:spcPts val="3679"/>
              </a:lnSpc>
            </a:pPr>
            <a:r>
              <a:rPr lang="en-US" sz="2299">
                <a:solidFill>
                  <a:srgbClr val="5B96A9"/>
                </a:solidFill>
                <a:latin typeface="Sniglet"/>
              </a:rPr>
              <a:t>Group Contractor</a:t>
            </a:r>
          </a:p>
        </p:txBody>
      </p:sp>
      <p:sp>
        <p:nvSpPr>
          <p:cNvPr name="TextBox 19" id="19"/>
          <p:cNvSpPr txBox="true"/>
          <p:nvPr/>
        </p:nvSpPr>
        <p:spPr>
          <a:xfrm rot="0">
            <a:off x="4142353" y="2735068"/>
            <a:ext cx="1241543" cy="445135"/>
          </a:xfrm>
          <a:prstGeom prst="rect">
            <a:avLst/>
          </a:prstGeom>
        </p:spPr>
        <p:txBody>
          <a:bodyPr anchor="t" rtlCol="false" tIns="0" lIns="0" bIns="0" rIns="0">
            <a:spAutoFit/>
          </a:bodyPr>
          <a:lstStyle/>
          <a:p>
            <a:pPr algn="ctr">
              <a:lnSpc>
                <a:spcPts val="3679"/>
              </a:lnSpc>
            </a:pPr>
            <a:r>
              <a:rPr lang="en-US" sz="2299">
                <a:solidFill>
                  <a:srgbClr val="5B96A9"/>
                </a:solidFill>
                <a:latin typeface="Sniglet"/>
              </a:rPr>
              <a:t>FUNDS</a:t>
            </a:r>
          </a:p>
        </p:txBody>
      </p:sp>
      <p:sp>
        <p:nvSpPr>
          <p:cNvPr name="TextBox 20" id="20"/>
          <p:cNvSpPr txBox="true"/>
          <p:nvPr/>
        </p:nvSpPr>
        <p:spPr>
          <a:xfrm rot="0">
            <a:off x="6617775" y="8074590"/>
            <a:ext cx="1736526" cy="1378585"/>
          </a:xfrm>
          <a:prstGeom prst="rect">
            <a:avLst/>
          </a:prstGeom>
        </p:spPr>
        <p:txBody>
          <a:bodyPr anchor="t" rtlCol="false" tIns="0" lIns="0" bIns="0" rIns="0">
            <a:spAutoFit/>
          </a:bodyPr>
          <a:lstStyle/>
          <a:p>
            <a:pPr algn="ctr">
              <a:lnSpc>
                <a:spcPts val="3679"/>
              </a:lnSpc>
            </a:pPr>
            <a:r>
              <a:rPr lang="en-US" sz="2299">
                <a:solidFill>
                  <a:srgbClr val="5B96A9"/>
                </a:solidFill>
                <a:latin typeface="Sniglet"/>
              </a:rPr>
              <a:t>Local Government Project</a:t>
            </a:r>
          </a:p>
        </p:txBody>
      </p:sp>
      <p:grpSp>
        <p:nvGrpSpPr>
          <p:cNvPr name="Group 21" id="21"/>
          <p:cNvGrpSpPr/>
          <p:nvPr/>
        </p:nvGrpSpPr>
        <p:grpSpPr>
          <a:xfrm rot="0">
            <a:off x="2226500" y="4542532"/>
            <a:ext cx="3672246" cy="3627308"/>
            <a:chOff x="0" y="0"/>
            <a:chExt cx="502187" cy="496042"/>
          </a:xfrm>
        </p:grpSpPr>
        <p:sp>
          <p:nvSpPr>
            <p:cNvPr name="Freeform 22" id="22"/>
            <p:cNvSpPr/>
            <p:nvPr/>
          </p:nvSpPr>
          <p:spPr>
            <a:xfrm flipH="false" flipV="false" rot="0">
              <a:off x="0" y="0"/>
              <a:ext cx="502187" cy="496042"/>
            </a:xfrm>
            <a:custGeom>
              <a:avLst/>
              <a:gdLst/>
              <a:ahLst/>
              <a:cxnLst/>
              <a:rect r="r" b="b" t="t" l="l"/>
              <a:pathLst>
                <a:path h="496042" w="502187">
                  <a:moveTo>
                    <a:pt x="0" y="0"/>
                  </a:moveTo>
                  <a:lnTo>
                    <a:pt x="502187" y="0"/>
                  </a:lnTo>
                  <a:lnTo>
                    <a:pt x="502187" y="496042"/>
                  </a:lnTo>
                  <a:lnTo>
                    <a:pt x="0" y="496042"/>
                  </a:lnTo>
                  <a:close/>
                </a:path>
              </a:pathLst>
            </a:custGeom>
            <a:solidFill>
              <a:srgbClr val="F4F1EC"/>
            </a:solidFill>
          </p:spPr>
        </p:sp>
        <p:sp>
          <p:nvSpPr>
            <p:cNvPr name="TextBox 23" id="23"/>
            <p:cNvSpPr txBox="true"/>
            <p:nvPr/>
          </p:nvSpPr>
          <p:spPr>
            <a:xfrm>
              <a:off x="0" y="-66675"/>
              <a:ext cx="502187" cy="562717"/>
            </a:xfrm>
            <a:prstGeom prst="rect">
              <a:avLst/>
            </a:prstGeom>
          </p:spPr>
          <p:txBody>
            <a:bodyPr anchor="ctr" rtlCol="false" tIns="50800" lIns="50800" bIns="50800" rIns="50800"/>
            <a:lstStyle/>
            <a:p>
              <a:pPr algn="ctr">
                <a:lnSpc>
                  <a:spcPts val="4819"/>
                </a:lnSpc>
              </a:pPr>
            </a:p>
            <a:p>
              <a:pPr algn="ctr">
                <a:lnSpc>
                  <a:spcPts val="4819"/>
                </a:lnSpc>
              </a:pPr>
            </a:p>
          </p:txBody>
        </p:sp>
      </p:grpSp>
      <p:sp>
        <p:nvSpPr>
          <p:cNvPr name="TextBox 24" id="24"/>
          <p:cNvSpPr txBox="true"/>
          <p:nvPr/>
        </p:nvSpPr>
        <p:spPr>
          <a:xfrm rot="0">
            <a:off x="2531621" y="4664679"/>
            <a:ext cx="3079324" cy="3316339"/>
          </a:xfrm>
          <a:prstGeom prst="rect">
            <a:avLst/>
          </a:prstGeom>
        </p:spPr>
        <p:txBody>
          <a:bodyPr anchor="t" rtlCol="false" tIns="0" lIns="0" bIns="0" rIns="0">
            <a:spAutoFit/>
          </a:bodyPr>
          <a:lstStyle/>
          <a:p>
            <a:pPr algn="ctr">
              <a:lnSpc>
                <a:spcPts val="2948"/>
              </a:lnSpc>
            </a:pPr>
            <a:r>
              <a:rPr lang="en-US" sz="1842">
                <a:solidFill>
                  <a:srgbClr val="5B96A9"/>
                </a:solidFill>
                <a:latin typeface="Sniglet"/>
              </a:rPr>
              <a:t>Agreement:</a:t>
            </a:r>
          </a:p>
          <a:p>
            <a:pPr marL="397846" indent="-198923" lvl="1">
              <a:lnSpc>
                <a:spcPts val="2948"/>
              </a:lnSpc>
              <a:buFont typeface="Arial"/>
              <a:buChar char="•"/>
            </a:pPr>
            <a:r>
              <a:rPr lang="en-US" sz="1842">
                <a:solidFill>
                  <a:srgbClr val="5B96A9"/>
                </a:solidFill>
                <a:latin typeface="Sniglet"/>
              </a:rPr>
              <a:t>Submission of KMK Construction</a:t>
            </a:r>
          </a:p>
          <a:p>
            <a:pPr marL="397846" indent="-198923" lvl="1">
              <a:lnSpc>
                <a:spcPts val="2948"/>
              </a:lnSpc>
              <a:buFont typeface="Arial"/>
              <a:buChar char="•"/>
            </a:pPr>
            <a:r>
              <a:rPr lang="en-US" sz="1842">
                <a:solidFill>
                  <a:srgbClr val="5B96A9"/>
                </a:solidFill>
                <a:latin typeface="Sniglet"/>
              </a:rPr>
              <a:t>Disbursement Managed by The Bank Branch Manager</a:t>
            </a:r>
          </a:p>
          <a:p>
            <a:pPr marL="397846" indent="-198923" lvl="1">
              <a:lnSpc>
                <a:spcPts val="2948"/>
              </a:lnSpc>
              <a:buFont typeface="Arial"/>
              <a:buChar char="•"/>
            </a:pPr>
            <a:r>
              <a:rPr lang="en-US" sz="1842">
                <a:solidFill>
                  <a:srgbClr val="5B96A9"/>
                </a:solidFill>
                <a:latin typeface="Sniglet"/>
              </a:rPr>
              <a:t>The Contractor Only Acts as The Project Executor</a:t>
            </a:r>
          </a:p>
          <a:p>
            <a:pPr marL="397846" indent="-198923" lvl="1">
              <a:lnSpc>
                <a:spcPts val="2948"/>
              </a:lnSpc>
              <a:buFont typeface="Arial"/>
              <a:buChar char="•"/>
            </a:pPr>
            <a:r>
              <a:rPr lang="en-US" sz="1842">
                <a:solidFill>
                  <a:srgbClr val="5B96A9"/>
                </a:solidFill>
                <a:latin typeface="Sniglet"/>
              </a:rPr>
              <a:t>Profit-Sharing</a:t>
            </a:r>
          </a:p>
        </p:txBody>
      </p:sp>
      <p:grpSp>
        <p:nvGrpSpPr>
          <p:cNvPr name="Group 25" id="25"/>
          <p:cNvGrpSpPr/>
          <p:nvPr/>
        </p:nvGrpSpPr>
        <p:grpSpPr>
          <a:xfrm rot="0">
            <a:off x="11228943" y="2312801"/>
            <a:ext cx="4484958" cy="1035033"/>
            <a:chOff x="0" y="0"/>
            <a:chExt cx="1962798" cy="452972"/>
          </a:xfrm>
        </p:grpSpPr>
        <p:sp>
          <p:nvSpPr>
            <p:cNvPr name="Freeform 26" id="26"/>
            <p:cNvSpPr/>
            <p:nvPr/>
          </p:nvSpPr>
          <p:spPr>
            <a:xfrm flipH="false" flipV="false" rot="0">
              <a:off x="92710" y="106680"/>
              <a:ext cx="1858658" cy="333592"/>
            </a:xfrm>
            <a:custGeom>
              <a:avLst/>
              <a:gdLst/>
              <a:ahLst/>
              <a:cxnLst/>
              <a:rect r="r" b="b" t="t" l="l"/>
              <a:pathLst>
                <a:path h="333592" w="1858658">
                  <a:moveTo>
                    <a:pt x="1831988" y="144362"/>
                  </a:moveTo>
                  <a:cubicBezTo>
                    <a:pt x="1831988" y="231992"/>
                    <a:pt x="1755788" y="303112"/>
                    <a:pt x="1674508" y="303112"/>
                  </a:cubicBezTo>
                  <a:lnTo>
                    <a:pt x="66040" y="303112"/>
                  </a:lnTo>
                  <a:cubicBezTo>
                    <a:pt x="43180" y="303112"/>
                    <a:pt x="20320" y="298032"/>
                    <a:pt x="0" y="289142"/>
                  </a:cubicBezTo>
                  <a:cubicBezTo>
                    <a:pt x="26670" y="317082"/>
                    <a:pt x="63500" y="333592"/>
                    <a:pt x="105973" y="333592"/>
                  </a:cubicBezTo>
                  <a:lnTo>
                    <a:pt x="1712608" y="333592"/>
                  </a:lnTo>
                  <a:cubicBezTo>
                    <a:pt x="1792618" y="333592"/>
                    <a:pt x="1858658" y="267552"/>
                    <a:pt x="1858658" y="187542"/>
                  </a:cubicBezTo>
                  <a:lnTo>
                    <a:pt x="1858658" y="95250"/>
                  </a:lnTo>
                  <a:cubicBezTo>
                    <a:pt x="1858658" y="58420"/>
                    <a:pt x="1844688" y="25400"/>
                    <a:pt x="1823098" y="0"/>
                  </a:cubicBezTo>
                  <a:cubicBezTo>
                    <a:pt x="1829448" y="16510"/>
                    <a:pt x="1831988" y="34290"/>
                    <a:pt x="1831988" y="52070"/>
                  </a:cubicBezTo>
                  <a:lnTo>
                    <a:pt x="1831988" y="144362"/>
                  </a:lnTo>
                  <a:close/>
                </a:path>
              </a:pathLst>
            </a:custGeom>
            <a:solidFill>
              <a:srgbClr val="76783E"/>
            </a:solidFill>
          </p:spPr>
        </p:sp>
        <p:sp>
          <p:nvSpPr>
            <p:cNvPr name="Freeform 27" id="27"/>
            <p:cNvSpPr/>
            <p:nvPr/>
          </p:nvSpPr>
          <p:spPr>
            <a:xfrm flipH="false" flipV="false" rot="0">
              <a:off x="12700" y="12700"/>
              <a:ext cx="1898028" cy="384392"/>
            </a:xfrm>
            <a:custGeom>
              <a:avLst/>
              <a:gdLst/>
              <a:ahLst/>
              <a:cxnLst/>
              <a:rect r="r" b="b" t="t" l="l"/>
              <a:pathLst>
                <a:path h="384392" w="1898028">
                  <a:moveTo>
                    <a:pt x="146050" y="384392"/>
                  </a:moveTo>
                  <a:lnTo>
                    <a:pt x="1751978" y="384392"/>
                  </a:lnTo>
                  <a:cubicBezTo>
                    <a:pt x="1831988" y="384392"/>
                    <a:pt x="1898028" y="318352"/>
                    <a:pt x="1898028" y="238342"/>
                  </a:cubicBezTo>
                  <a:lnTo>
                    <a:pt x="1898028" y="146050"/>
                  </a:lnTo>
                  <a:cubicBezTo>
                    <a:pt x="1898028" y="66040"/>
                    <a:pt x="1831988" y="0"/>
                    <a:pt x="1751978" y="0"/>
                  </a:cubicBezTo>
                  <a:lnTo>
                    <a:pt x="146050" y="0"/>
                  </a:lnTo>
                  <a:cubicBezTo>
                    <a:pt x="66040" y="0"/>
                    <a:pt x="0" y="66040"/>
                    <a:pt x="0" y="146050"/>
                  </a:cubicBezTo>
                  <a:lnTo>
                    <a:pt x="0" y="238342"/>
                  </a:lnTo>
                  <a:cubicBezTo>
                    <a:pt x="0" y="319622"/>
                    <a:pt x="66040" y="384392"/>
                    <a:pt x="146050" y="384392"/>
                  </a:cubicBezTo>
                  <a:close/>
                </a:path>
              </a:pathLst>
            </a:custGeom>
            <a:solidFill>
              <a:srgbClr val="F7EAD2"/>
            </a:solidFill>
          </p:spPr>
        </p:sp>
        <p:sp>
          <p:nvSpPr>
            <p:cNvPr name="Freeform 28" id="28"/>
            <p:cNvSpPr/>
            <p:nvPr/>
          </p:nvSpPr>
          <p:spPr>
            <a:xfrm flipH="false" flipV="false" rot="0">
              <a:off x="0" y="0"/>
              <a:ext cx="1962798" cy="452972"/>
            </a:xfrm>
            <a:custGeom>
              <a:avLst/>
              <a:gdLst/>
              <a:ahLst/>
              <a:cxnLst/>
              <a:rect r="r" b="b" t="t" l="l"/>
              <a:pathLst>
                <a:path h="452972" w="1962798">
                  <a:moveTo>
                    <a:pt x="1899298" y="74930"/>
                  </a:moveTo>
                  <a:cubicBezTo>
                    <a:pt x="1871358" y="30480"/>
                    <a:pt x="1821828" y="0"/>
                    <a:pt x="1764678" y="0"/>
                  </a:cubicBezTo>
                  <a:lnTo>
                    <a:pt x="158750" y="0"/>
                  </a:lnTo>
                  <a:cubicBezTo>
                    <a:pt x="71120" y="0"/>
                    <a:pt x="0" y="71120"/>
                    <a:pt x="0" y="158750"/>
                  </a:cubicBezTo>
                  <a:lnTo>
                    <a:pt x="0" y="251042"/>
                  </a:lnTo>
                  <a:cubicBezTo>
                    <a:pt x="0" y="303112"/>
                    <a:pt x="25400" y="348832"/>
                    <a:pt x="63500" y="378042"/>
                  </a:cubicBezTo>
                  <a:cubicBezTo>
                    <a:pt x="91440" y="422492"/>
                    <a:pt x="140970" y="452972"/>
                    <a:pt x="200240" y="452972"/>
                  </a:cubicBezTo>
                  <a:lnTo>
                    <a:pt x="1804048" y="452972"/>
                  </a:lnTo>
                  <a:cubicBezTo>
                    <a:pt x="1891678" y="452972"/>
                    <a:pt x="1962798" y="381852"/>
                    <a:pt x="1962798" y="294222"/>
                  </a:cubicBezTo>
                  <a:lnTo>
                    <a:pt x="1962798" y="201930"/>
                  </a:lnTo>
                  <a:cubicBezTo>
                    <a:pt x="1962798" y="149860"/>
                    <a:pt x="1937398" y="104140"/>
                    <a:pt x="1899298" y="74930"/>
                  </a:cubicBezTo>
                  <a:close/>
                  <a:moveTo>
                    <a:pt x="12700" y="251042"/>
                  </a:moveTo>
                  <a:lnTo>
                    <a:pt x="12700" y="158750"/>
                  </a:lnTo>
                  <a:cubicBezTo>
                    <a:pt x="12700" y="78740"/>
                    <a:pt x="78740" y="12700"/>
                    <a:pt x="158750" y="12700"/>
                  </a:cubicBezTo>
                  <a:lnTo>
                    <a:pt x="1764678" y="12700"/>
                  </a:lnTo>
                  <a:cubicBezTo>
                    <a:pt x="1844688" y="12700"/>
                    <a:pt x="1910728" y="78740"/>
                    <a:pt x="1910728" y="158750"/>
                  </a:cubicBezTo>
                  <a:lnTo>
                    <a:pt x="1910728" y="251042"/>
                  </a:lnTo>
                  <a:cubicBezTo>
                    <a:pt x="1910728" y="331052"/>
                    <a:pt x="1844688" y="397092"/>
                    <a:pt x="1764678" y="397092"/>
                  </a:cubicBezTo>
                  <a:lnTo>
                    <a:pt x="158750" y="397092"/>
                  </a:lnTo>
                  <a:cubicBezTo>
                    <a:pt x="78740" y="397092"/>
                    <a:pt x="12700" y="332322"/>
                    <a:pt x="12700" y="251042"/>
                  </a:cubicBezTo>
                  <a:close/>
                  <a:moveTo>
                    <a:pt x="1951368" y="294222"/>
                  </a:moveTo>
                  <a:cubicBezTo>
                    <a:pt x="1951368" y="374232"/>
                    <a:pt x="1884058" y="440272"/>
                    <a:pt x="1804048" y="440272"/>
                  </a:cubicBezTo>
                  <a:lnTo>
                    <a:pt x="200240" y="440272"/>
                  </a:lnTo>
                  <a:cubicBezTo>
                    <a:pt x="157480" y="440272"/>
                    <a:pt x="120650" y="423762"/>
                    <a:pt x="93980" y="395822"/>
                  </a:cubicBezTo>
                  <a:cubicBezTo>
                    <a:pt x="114300" y="404712"/>
                    <a:pt x="135890" y="409792"/>
                    <a:pt x="160020" y="409792"/>
                  </a:cubicBezTo>
                  <a:lnTo>
                    <a:pt x="1765948" y="409792"/>
                  </a:lnTo>
                  <a:cubicBezTo>
                    <a:pt x="1853578" y="409792"/>
                    <a:pt x="1924698" y="338672"/>
                    <a:pt x="1924698" y="251042"/>
                  </a:cubicBezTo>
                  <a:lnTo>
                    <a:pt x="1924698" y="158750"/>
                  </a:lnTo>
                  <a:cubicBezTo>
                    <a:pt x="1924698" y="140970"/>
                    <a:pt x="1920888" y="123190"/>
                    <a:pt x="1915808" y="106680"/>
                  </a:cubicBezTo>
                  <a:cubicBezTo>
                    <a:pt x="1937398" y="132080"/>
                    <a:pt x="1951368" y="165100"/>
                    <a:pt x="1951368" y="201930"/>
                  </a:cubicBezTo>
                  <a:lnTo>
                    <a:pt x="1951368" y="294222"/>
                  </a:lnTo>
                  <a:close/>
                </a:path>
              </a:pathLst>
            </a:custGeom>
            <a:solidFill>
              <a:srgbClr val="96A12F"/>
            </a:solidFill>
          </p:spPr>
        </p:sp>
      </p:grpSp>
      <p:sp>
        <p:nvSpPr>
          <p:cNvPr name="TextBox 29" id="29"/>
          <p:cNvSpPr txBox="true"/>
          <p:nvPr/>
        </p:nvSpPr>
        <p:spPr>
          <a:xfrm rot="0">
            <a:off x="11146099" y="2600667"/>
            <a:ext cx="4567802" cy="383102"/>
          </a:xfrm>
          <a:prstGeom prst="rect">
            <a:avLst/>
          </a:prstGeom>
        </p:spPr>
        <p:txBody>
          <a:bodyPr anchor="t" rtlCol="false" tIns="0" lIns="0" bIns="0" rIns="0">
            <a:spAutoFit/>
          </a:bodyPr>
          <a:lstStyle/>
          <a:p>
            <a:pPr algn="ctr">
              <a:lnSpc>
                <a:spcPts val="3227"/>
              </a:lnSpc>
            </a:pPr>
            <a:r>
              <a:rPr lang="en-US" sz="2017">
                <a:solidFill>
                  <a:srgbClr val="5B96A9"/>
                </a:solidFill>
                <a:latin typeface="Sniglet"/>
              </a:rPr>
              <a:t>Submission of KMK Cosntruction</a:t>
            </a:r>
          </a:p>
        </p:txBody>
      </p:sp>
      <p:grpSp>
        <p:nvGrpSpPr>
          <p:cNvPr name="Group 30" id="30"/>
          <p:cNvGrpSpPr/>
          <p:nvPr/>
        </p:nvGrpSpPr>
        <p:grpSpPr>
          <a:xfrm rot="0">
            <a:off x="11228943" y="3634944"/>
            <a:ext cx="4484958" cy="1035033"/>
            <a:chOff x="0" y="0"/>
            <a:chExt cx="1962798" cy="452972"/>
          </a:xfrm>
        </p:grpSpPr>
        <p:sp>
          <p:nvSpPr>
            <p:cNvPr name="Freeform 31" id="31"/>
            <p:cNvSpPr/>
            <p:nvPr/>
          </p:nvSpPr>
          <p:spPr>
            <a:xfrm flipH="false" flipV="false" rot="0">
              <a:off x="92710" y="106680"/>
              <a:ext cx="1858658" cy="333592"/>
            </a:xfrm>
            <a:custGeom>
              <a:avLst/>
              <a:gdLst/>
              <a:ahLst/>
              <a:cxnLst/>
              <a:rect r="r" b="b" t="t" l="l"/>
              <a:pathLst>
                <a:path h="333592" w="1858658">
                  <a:moveTo>
                    <a:pt x="1831988" y="144362"/>
                  </a:moveTo>
                  <a:cubicBezTo>
                    <a:pt x="1831988" y="231992"/>
                    <a:pt x="1755788" y="303112"/>
                    <a:pt x="1674508" y="303112"/>
                  </a:cubicBezTo>
                  <a:lnTo>
                    <a:pt x="66040" y="303112"/>
                  </a:lnTo>
                  <a:cubicBezTo>
                    <a:pt x="43180" y="303112"/>
                    <a:pt x="20320" y="298032"/>
                    <a:pt x="0" y="289142"/>
                  </a:cubicBezTo>
                  <a:cubicBezTo>
                    <a:pt x="26670" y="317082"/>
                    <a:pt x="63500" y="333592"/>
                    <a:pt x="105973" y="333592"/>
                  </a:cubicBezTo>
                  <a:lnTo>
                    <a:pt x="1712608" y="333592"/>
                  </a:lnTo>
                  <a:cubicBezTo>
                    <a:pt x="1792618" y="333592"/>
                    <a:pt x="1858658" y="267552"/>
                    <a:pt x="1858658" y="187542"/>
                  </a:cubicBezTo>
                  <a:lnTo>
                    <a:pt x="1858658" y="95250"/>
                  </a:lnTo>
                  <a:cubicBezTo>
                    <a:pt x="1858658" y="58420"/>
                    <a:pt x="1844688" y="25400"/>
                    <a:pt x="1823098" y="0"/>
                  </a:cubicBezTo>
                  <a:cubicBezTo>
                    <a:pt x="1829448" y="16510"/>
                    <a:pt x="1831988" y="34290"/>
                    <a:pt x="1831988" y="52070"/>
                  </a:cubicBezTo>
                  <a:lnTo>
                    <a:pt x="1831988" y="144362"/>
                  </a:lnTo>
                  <a:close/>
                </a:path>
              </a:pathLst>
            </a:custGeom>
            <a:solidFill>
              <a:srgbClr val="76783E"/>
            </a:solidFill>
          </p:spPr>
        </p:sp>
        <p:sp>
          <p:nvSpPr>
            <p:cNvPr name="Freeform 32" id="32"/>
            <p:cNvSpPr/>
            <p:nvPr/>
          </p:nvSpPr>
          <p:spPr>
            <a:xfrm flipH="false" flipV="false" rot="0">
              <a:off x="12700" y="12700"/>
              <a:ext cx="1898028" cy="384392"/>
            </a:xfrm>
            <a:custGeom>
              <a:avLst/>
              <a:gdLst/>
              <a:ahLst/>
              <a:cxnLst/>
              <a:rect r="r" b="b" t="t" l="l"/>
              <a:pathLst>
                <a:path h="384392" w="1898028">
                  <a:moveTo>
                    <a:pt x="146050" y="384392"/>
                  </a:moveTo>
                  <a:lnTo>
                    <a:pt x="1751978" y="384392"/>
                  </a:lnTo>
                  <a:cubicBezTo>
                    <a:pt x="1831988" y="384392"/>
                    <a:pt x="1898028" y="318352"/>
                    <a:pt x="1898028" y="238342"/>
                  </a:cubicBezTo>
                  <a:lnTo>
                    <a:pt x="1898028" y="146050"/>
                  </a:lnTo>
                  <a:cubicBezTo>
                    <a:pt x="1898028" y="66040"/>
                    <a:pt x="1831988" y="0"/>
                    <a:pt x="1751978" y="0"/>
                  </a:cubicBezTo>
                  <a:lnTo>
                    <a:pt x="146050" y="0"/>
                  </a:lnTo>
                  <a:cubicBezTo>
                    <a:pt x="66040" y="0"/>
                    <a:pt x="0" y="66040"/>
                    <a:pt x="0" y="146050"/>
                  </a:cubicBezTo>
                  <a:lnTo>
                    <a:pt x="0" y="238342"/>
                  </a:lnTo>
                  <a:cubicBezTo>
                    <a:pt x="0" y="319622"/>
                    <a:pt x="66040" y="384392"/>
                    <a:pt x="146050" y="384392"/>
                  </a:cubicBezTo>
                  <a:close/>
                </a:path>
              </a:pathLst>
            </a:custGeom>
            <a:solidFill>
              <a:srgbClr val="F7EAD2"/>
            </a:solidFill>
          </p:spPr>
        </p:sp>
        <p:sp>
          <p:nvSpPr>
            <p:cNvPr name="Freeform 33" id="33"/>
            <p:cNvSpPr/>
            <p:nvPr/>
          </p:nvSpPr>
          <p:spPr>
            <a:xfrm flipH="false" flipV="false" rot="0">
              <a:off x="0" y="0"/>
              <a:ext cx="1962798" cy="452972"/>
            </a:xfrm>
            <a:custGeom>
              <a:avLst/>
              <a:gdLst/>
              <a:ahLst/>
              <a:cxnLst/>
              <a:rect r="r" b="b" t="t" l="l"/>
              <a:pathLst>
                <a:path h="452972" w="1962798">
                  <a:moveTo>
                    <a:pt x="1899298" y="74930"/>
                  </a:moveTo>
                  <a:cubicBezTo>
                    <a:pt x="1871358" y="30480"/>
                    <a:pt x="1821828" y="0"/>
                    <a:pt x="1764678" y="0"/>
                  </a:cubicBezTo>
                  <a:lnTo>
                    <a:pt x="158750" y="0"/>
                  </a:lnTo>
                  <a:cubicBezTo>
                    <a:pt x="71120" y="0"/>
                    <a:pt x="0" y="71120"/>
                    <a:pt x="0" y="158750"/>
                  </a:cubicBezTo>
                  <a:lnTo>
                    <a:pt x="0" y="251042"/>
                  </a:lnTo>
                  <a:cubicBezTo>
                    <a:pt x="0" y="303112"/>
                    <a:pt x="25400" y="348832"/>
                    <a:pt x="63500" y="378042"/>
                  </a:cubicBezTo>
                  <a:cubicBezTo>
                    <a:pt x="91440" y="422492"/>
                    <a:pt x="140970" y="452972"/>
                    <a:pt x="200240" y="452972"/>
                  </a:cubicBezTo>
                  <a:lnTo>
                    <a:pt x="1804048" y="452972"/>
                  </a:lnTo>
                  <a:cubicBezTo>
                    <a:pt x="1891678" y="452972"/>
                    <a:pt x="1962798" y="381852"/>
                    <a:pt x="1962798" y="294222"/>
                  </a:cubicBezTo>
                  <a:lnTo>
                    <a:pt x="1962798" y="201930"/>
                  </a:lnTo>
                  <a:cubicBezTo>
                    <a:pt x="1962798" y="149860"/>
                    <a:pt x="1937398" y="104140"/>
                    <a:pt x="1899298" y="74930"/>
                  </a:cubicBezTo>
                  <a:close/>
                  <a:moveTo>
                    <a:pt x="12700" y="251042"/>
                  </a:moveTo>
                  <a:lnTo>
                    <a:pt x="12700" y="158750"/>
                  </a:lnTo>
                  <a:cubicBezTo>
                    <a:pt x="12700" y="78740"/>
                    <a:pt x="78740" y="12700"/>
                    <a:pt x="158750" y="12700"/>
                  </a:cubicBezTo>
                  <a:lnTo>
                    <a:pt x="1764678" y="12700"/>
                  </a:lnTo>
                  <a:cubicBezTo>
                    <a:pt x="1844688" y="12700"/>
                    <a:pt x="1910728" y="78740"/>
                    <a:pt x="1910728" y="158750"/>
                  </a:cubicBezTo>
                  <a:lnTo>
                    <a:pt x="1910728" y="251042"/>
                  </a:lnTo>
                  <a:cubicBezTo>
                    <a:pt x="1910728" y="331052"/>
                    <a:pt x="1844688" y="397092"/>
                    <a:pt x="1764678" y="397092"/>
                  </a:cubicBezTo>
                  <a:lnTo>
                    <a:pt x="158750" y="397092"/>
                  </a:lnTo>
                  <a:cubicBezTo>
                    <a:pt x="78740" y="397092"/>
                    <a:pt x="12700" y="332322"/>
                    <a:pt x="12700" y="251042"/>
                  </a:cubicBezTo>
                  <a:close/>
                  <a:moveTo>
                    <a:pt x="1951368" y="294222"/>
                  </a:moveTo>
                  <a:cubicBezTo>
                    <a:pt x="1951368" y="374232"/>
                    <a:pt x="1884058" y="440272"/>
                    <a:pt x="1804048" y="440272"/>
                  </a:cubicBezTo>
                  <a:lnTo>
                    <a:pt x="200240" y="440272"/>
                  </a:lnTo>
                  <a:cubicBezTo>
                    <a:pt x="157480" y="440272"/>
                    <a:pt x="120650" y="423762"/>
                    <a:pt x="93980" y="395822"/>
                  </a:cubicBezTo>
                  <a:cubicBezTo>
                    <a:pt x="114300" y="404712"/>
                    <a:pt x="135890" y="409792"/>
                    <a:pt x="160020" y="409792"/>
                  </a:cubicBezTo>
                  <a:lnTo>
                    <a:pt x="1765948" y="409792"/>
                  </a:lnTo>
                  <a:cubicBezTo>
                    <a:pt x="1853578" y="409792"/>
                    <a:pt x="1924698" y="338672"/>
                    <a:pt x="1924698" y="251042"/>
                  </a:cubicBezTo>
                  <a:lnTo>
                    <a:pt x="1924698" y="158750"/>
                  </a:lnTo>
                  <a:cubicBezTo>
                    <a:pt x="1924698" y="140970"/>
                    <a:pt x="1920888" y="123190"/>
                    <a:pt x="1915808" y="106680"/>
                  </a:cubicBezTo>
                  <a:cubicBezTo>
                    <a:pt x="1937398" y="132080"/>
                    <a:pt x="1951368" y="165100"/>
                    <a:pt x="1951368" y="201930"/>
                  </a:cubicBezTo>
                  <a:lnTo>
                    <a:pt x="1951368" y="294222"/>
                  </a:lnTo>
                  <a:close/>
                </a:path>
              </a:pathLst>
            </a:custGeom>
            <a:solidFill>
              <a:srgbClr val="96A12F"/>
            </a:solidFill>
          </p:spPr>
        </p:sp>
      </p:grpSp>
      <p:sp>
        <p:nvSpPr>
          <p:cNvPr name="TextBox 34" id="34"/>
          <p:cNvSpPr txBox="true"/>
          <p:nvPr/>
        </p:nvSpPr>
        <p:spPr>
          <a:xfrm rot="0">
            <a:off x="11387677" y="3689541"/>
            <a:ext cx="4084646" cy="792491"/>
          </a:xfrm>
          <a:prstGeom prst="rect">
            <a:avLst/>
          </a:prstGeom>
        </p:spPr>
        <p:txBody>
          <a:bodyPr anchor="t" rtlCol="false" tIns="0" lIns="0" bIns="0" rIns="0">
            <a:spAutoFit/>
          </a:bodyPr>
          <a:lstStyle/>
          <a:p>
            <a:pPr algn="ctr">
              <a:lnSpc>
                <a:spcPts val="3227"/>
              </a:lnSpc>
            </a:pPr>
            <a:r>
              <a:rPr lang="en-US" sz="2017">
                <a:solidFill>
                  <a:srgbClr val="5B96A9"/>
                </a:solidFill>
                <a:latin typeface="Sniglet"/>
              </a:rPr>
              <a:t>The Formal Process of Granting Credit</a:t>
            </a:r>
          </a:p>
        </p:txBody>
      </p:sp>
      <p:grpSp>
        <p:nvGrpSpPr>
          <p:cNvPr name="Group 35" id="35"/>
          <p:cNvGrpSpPr/>
          <p:nvPr/>
        </p:nvGrpSpPr>
        <p:grpSpPr>
          <a:xfrm rot="0">
            <a:off x="10579019" y="4955728"/>
            <a:ext cx="5927716" cy="1035033"/>
            <a:chOff x="0" y="0"/>
            <a:chExt cx="2594208" cy="452972"/>
          </a:xfrm>
        </p:grpSpPr>
        <p:sp>
          <p:nvSpPr>
            <p:cNvPr name="Freeform 36" id="36"/>
            <p:cNvSpPr/>
            <p:nvPr/>
          </p:nvSpPr>
          <p:spPr>
            <a:xfrm flipH="false" flipV="false" rot="0">
              <a:off x="92710" y="106680"/>
              <a:ext cx="2490068" cy="333592"/>
            </a:xfrm>
            <a:custGeom>
              <a:avLst/>
              <a:gdLst/>
              <a:ahLst/>
              <a:cxnLst/>
              <a:rect r="r" b="b" t="t" l="l"/>
              <a:pathLst>
                <a:path h="333592" w="2490068">
                  <a:moveTo>
                    <a:pt x="2463398" y="144362"/>
                  </a:moveTo>
                  <a:cubicBezTo>
                    <a:pt x="2463398" y="231992"/>
                    <a:pt x="2387198" y="303112"/>
                    <a:pt x="2305918" y="303112"/>
                  </a:cubicBezTo>
                  <a:lnTo>
                    <a:pt x="66040" y="303112"/>
                  </a:lnTo>
                  <a:cubicBezTo>
                    <a:pt x="43180" y="303112"/>
                    <a:pt x="20320" y="298032"/>
                    <a:pt x="0" y="289142"/>
                  </a:cubicBezTo>
                  <a:cubicBezTo>
                    <a:pt x="26670" y="317082"/>
                    <a:pt x="63500" y="333592"/>
                    <a:pt x="109998" y="333592"/>
                  </a:cubicBezTo>
                  <a:lnTo>
                    <a:pt x="2344018" y="333592"/>
                  </a:lnTo>
                  <a:cubicBezTo>
                    <a:pt x="2424028" y="333592"/>
                    <a:pt x="2490068" y="267552"/>
                    <a:pt x="2490068" y="187542"/>
                  </a:cubicBezTo>
                  <a:lnTo>
                    <a:pt x="2490068" y="95250"/>
                  </a:lnTo>
                  <a:cubicBezTo>
                    <a:pt x="2490068" y="58420"/>
                    <a:pt x="2476098" y="25400"/>
                    <a:pt x="2454508" y="0"/>
                  </a:cubicBezTo>
                  <a:cubicBezTo>
                    <a:pt x="2460858" y="16510"/>
                    <a:pt x="2463398" y="34290"/>
                    <a:pt x="2463398" y="52070"/>
                  </a:cubicBezTo>
                  <a:lnTo>
                    <a:pt x="2463398" y="144362"/>
                  </a:lnTo>
                  <a:close/>
                </a:path>
              </a:pathLst>
            </a:custGeom>
            <a:solidFill>
              <a:srgbClr val="76783E"/>
            </a:solidFill>
          </p:spPr>
        </p:sp>
        <p:sp>
          <p:nvSpPr>
            <p:cNvPr name="Freeform 37" id="37"/>
            <p:cNvSpPr/>
            <p:nvPr/>
          </p:nvSpPr>
          <p:spPr>
            <a:xfrm flipH="false" flipV="false" rot="0">
              <a:off x="12700" y="12700"/>
              <a:ext cx="2529438" cy="384392"/>
            </a:xfrm>
            <a:custGeom>
              <a:avLst/>
              <a:gdLst/>
              <a:ahLst/>
              <a:cxnLst/>
              <a:rect r="r" b="b" t="t" l="l"/>
              <a:pathLst>
                <a:path h="384392" w="2529438">
                  <a:moveTo>
                    <a:pt x="146050" y="384392"/>
                  </a:moveTo>
                  <a:lnTo>
                    <a:pt x="2383388" y="384392"/>
                  </a:lnTo>
                  <a:cubicBezTo>
                    <a:pt x="2463398" y="384392"/>
                    <a:pt x="2529438" y="318352"/>
                    <a:pt x="2529438" y="238342"/>
                  </a:cubicBezTo>
                  <a:lnTo>
                    <a:pt x="2529438" y="146050"/>
                  </a:lnTo>
                  <a:cubicBezTo>
                    <a:pt x="2529438" y="66040"/>
                    <a:pt x="2463398" y="0"/>
                    <a:pt x="2383388" y="0"/>
                  </a:cubicBezTo>
                  <a:lnTo>
                    <a:pt x="146050" y="0"/>
                  </a:lnTo>
                  <a:cubicBezTo>
                    <a:pt x="66040" y="0"/>
                    <a:pt x="0" y="66040"/>
                    <a:pt x="0" y="146050"/>
                  </a:cubicBezTo>
                  <a:lnTo>
                    <a:pt x="0" y="238342"/>
                  </a:lnTo>
                  <a:cubicBezTo>
                    <a:pt x="0" y="319622"/>
                    <a:pt x="66040" y="384392"/>
                    <a:pt x="146050" y="384392"/>
                  </a:cubicBezTo>
                  <a:close/>
                </a:path>
              </a:pathLst>
            </a:custGeom>
            <a:solidFill>
              <a:srgbClr val="F7EAD2"/>
            </a:solidFill>
          </p:spPr>
        </p:sp>
        <p:sp>
          <p:nvSpPr>
            <p:cNvPr name="Freeform 38" id="38"/>
            <p:cNvSpPr/>
            <p:nvPr/>
          </p:nvSpPr>
          <p:spPr>
            <a:xfrm flipH="false" flipV="false" rot="0">
              <a:off x="0" y="0"/>
              <a:ext cx="2594208" cy="452972"/>
            </a:xfrm>
            <a:custGeom>
              <a:avLst/>
              <a:gdLst/>
              <a:ahLst/>
              <a:cxnLst/>
              <a:rect r="r" b="b" t="t" l="l"/>
              <a:pathLst>
                <a:path h="452972" w="2594208">
                  <a:moveTo>
                    <a:pt x="2530708" y="74930"/>
                  </a:moveTo>
                  <a:cubicBezTo>
                    <a:pt x="2502768" y="30480"/>
                    <a:pt x="2453238" y="0"/>
                    <a:pt x="2396088" y="0"/>
                  </a:cubicBezTo>
                  <a:lnTo>
                    <a:pt x="158750" y="0"/>
                  </a:lnTo>
                  <a:cubicBezTo>
                    <a:pt x="71120" y="0"/>
                    <a:pt x="0" y="71120"/>
                    <a:pt x="0" y="158750"/>
                  </a:cubicBezTo>
                  <a:lnTo>
                    <a:pt x="0" y="251042"/>
                  </a:lnTo>
                  <a:cubicBezTo>
                    <a:pt x="0" y="303112"/>
                    <a:pt x="25400" y="348832"/>
                    <a:pt x="63500" y="378042"/>
                  </a:cubicBezTo>
                  <a:cubicBezTo>
                    <a:pt x="91440" y="422492"/>
                    <a:pt x="140970" y="452972"/>
                    <a:pt x="204892" y="452972"/>
                  </a:cubicBezTo>
                  <a:lnTo>
                    <a:pt x="2435458" y="452972"/>
                  </a:lnTo>
                  <a:cubicBezTo>
                    <a:pt x="2523088" y="452972"/>
                    <a:pt x="2594208" y="381852"/>
                    <a:pt x="2594208" y="294222"/>
                  </a:cubicBezTo>
                  <a:lnTo>
                    <a:pt x="2594208" y="201930"/>
                  </a:lnTo>
                  <a:cubicBezTo>
                    <a:pt x="2594208" y="149860"/>
                    <a:pt x="2568808" y="104140"/>
                    <a:pt x="2530708" y="74930"/>
                  </a:cubicBezTo>
                  <a:close/>
                  <a:moveTo>
                    <a:pt x="12700" y="251042"/>
                  </a:moveTo>
                  <a:lnTo>
                    <a:pt x="12700" y="158750"/>
                  </a:lnTo>
                  <a:cubicBezTo>
                    <a:pt x="12700" y="78740"/>
                    <a:pt x="78740" y="12700"/>
                    <a:pt x="158750" y="12700"/>
                  </a:cubicBezTo>
                  <a:lnTo>
                    <a:pt x="2396088" y="12700"/>
                  </a:lnTo>
                  <a:cubicBezTo>
                    <a:pt x="2476098" y="12700"/>
                    <a:pt x="2542138" y="78740"/>
                    <a:pt x="2542138" y="158750"/>
                  </a:cubicBezTo>
                  <a:lnTo>
                    <a:pt x="2542138" y="251042"/>
                  </a:lnTo>
                  <a:cubicBezTo>
                    <a:pt x="2542138" y="331052"/>
                    <a:pt x="2476098" y="397092"/>
                    <a:pt x="2396088" y="397092"/>
                  </a:cubicBezTo>
                  <a:lnTo>
                    <a:pt x="158750" y="397092"/>
                  </a:lnTo>
                  <a:cubicBezTo>
                    <a:pt x="78740" y="397092"/>
                    <a:pt x="12700" y="332322"/>
                    <a:pt x="12700" y="251042"/>
                  </a:cubicBezTo>
                  <a:close/>
                  <a:moveTo>
                    <a:pt x="2582778" y="294222"/>
                  </a:moveTo>
                  <a:cubicBezTo>
                    <a:pt x="2582778" y="374232"/>
                    <a:pt x="2515468" y="440272"/>
                    <a:pt x="2435458" y="440272"/>
                  </a:cubicBezTo>
                  <a:lnTo>
                    <a:pt x="204892" y="440272"/>
                  </a:lnTo>
                  <a:cubicBezTo>
                    <a:pt x="157480" y="440272"/>
                    <a:pt x="120650" y="423762"/>
                    <a:pt x="93980" y="395822"/>
                  </a:cubicBezTo>
                  <a:cubicBezTo>
                    <a:pt x="114300" y="404712"/>
                    <a:pt x="135890" y="409792"/>
                    <a:pt x="160020" y="409792"/>
                  </a:cubicBezTo>
                  <a:lnTo>
                    <a:pt x="2397358" y="409792"/>
                  </a:lnTo>
                  <a:cubicBezTo>
                    <a:pt x="2484988" y="409792"/>
                    <a:pt x="2556108" y="338672"/>
                    <a:pt x="2556108" y="251042"/>
                  </a:cubicBezTo>
                  <a:lnTo>
                    <a:pt x="2556108" y="158750"/>
                  </a:lnTo>
                  <a:cubicBezTo>
                    <a:pt x="2556108" y="140970"/>
                    <a:pt x="2552298" y="123190"/>
                    <a:pt x="2547218" y="106680"/>
                  </a:cubicBezTo>
                  <a:cubicBezTo>
                    <a:pt x="2568808" y="132080"/>
                    <a:pt x="2582778" y="165100"/>
                    <a:pt x="2582778" y="201930"/>
                  </a:cubicBezTo>
                  <a:lnTo>
                    <a:pt x="2582778" y="294222"/>
                  </a:lnTo>
                  <a:close/>
                </a:path>
              </a:pathLst>
            </a:custGeom>
            <a:solidFill>
              <a:srgbClr val="96A12F"/>
            </a:solidFill>
          </p:spPr>
        </p:sp>
      </p:grpSp>
      <p:sp>
        <p:nvSpPr>
          <p:cNvPr name="TextBox 39" id="39"/>
          <p:cNvSpPr txBox="true"/>
          <p:nvPr/>
        </p:nvSpPr>
        <p:spPr>
          <a:xfrm rot="0">
            <a:off x="10650473" y="5012878"/>
            <a:ext cx="5784807" cy="792491"/>
          </a:xfrm>
          <a:prstGeom prst="rect">
            <a:avLst/>
          </a:prstGeom>
        </p:spPr>
        <p:txBody>
          <a:bodyPr anchor="t" rtlCol="false" tIns="0" lIns="0" bIns="0" rIns="0">
            <a:spAutoFit/>
          </a:bodyPr>
          <a:lstStyle/>
          <a:p>
            <a:pPr algn="ctr">
              <a:lnSpc>
                <a:spcPts val="3227"/>
              </a:lnSpc>
            </a:pPr>
            <a:r>
              <a:rPr lang="en-US" sz="2017">
                <a:solidFill>
                  <a:srgbClr val="5B96A9"/>
                </a:solidFill>
                <a:latin typeface="Sniglet"/>
              </a:rPr>
              <a:t>The Fund From The Credit Disbursement Are Managed by The Bank Branch Manager</a:t>
            </a:r>
          </a:p>
        </p:txBody>
      </p:sp>
      <p:grpSp>
        <p:nvGrpSpPr>
          <p:cNvPr name="Group 40" id="40"/>
          <p:cNvGrpSpPr/>
          <p:nvPr/>
        </p:nvGrpSpPr>
        <p:grpSpPr>
          <a:xfrm rot="0">
            <a:off x="10753577" y="6355624"/>
            <a:ext cx="5810405" cy="1457070"/>
            <a:chOff x="0" y="0"/>
            <a:chExt cx="2542868" cy="637673"/>
          </a:xfrm>
        </p:grpSpPr>
        <p:sp>
          <p:nvSpPr>
            <p:cNvPr name="Freeform 41" id="41"/>
            <p:cNvSpPr/>
            <p:nvPr/>
          </p:nvSpPr>
          <p:spPr>
            <a:xfrm flipH="false" flipV="false" rot="0">
              <a:off x="92710" y="106680"/>
              <a:ext cx="2438728" cy="518293"/>
            </a:xfrm>
            <a:custGeom>
              <a:avLst/>
              <a:gdLst/>
              <a:ahLst/>
              <a:cxnLst/>
              <a:rect r="r" b="b" t="t" l="l"/>
              <a:pathLst>
                <a:path h="518293" w="2438728">
                  <a:moveTo>
                    <a:pt x="2412057" y="329063"/>
                  </a:moveTo>
                  <a:cubicBezTo>
                    <a:pt x="2412057" y="416693"/>
                    <a:pt x="2335857" y="487813"/>
                    <a:pt x="2254578" y="487813"/>
                  </a:cubicBezTo>
                  <a:lnTo>
                    <a:pt x="66040" y="487813"/>
                  </a:lnTo>
                  <a:cubicBezTo>
                    <a:pt x="43180" y="487813"/>
                    <a:pt x="20320" y="482733"/>
                    <a:pt x="0" y="473843"/>
                  </a:cubicBezTo>
                  <a:cubicBezTo>
                    <a:pt x="26670" y="501783"/>
                    <a:pt x="63500" y="518293"/>
                    <a:pt x="109671" y="518293"/>
                  </a:cubicBezTo>
                  <a:lnTo>
                    <a:pt x="2292678" y="518293"/>
                  </a:lnTo>
                  <a:cubicBezTo>
                    <a:pt x="2372688" y="518293"/>
                    <a:pt x="2438728" y="452253"/>
                    <a:pt x="2438728" y="372243"/>
                  </a:cubicBezTo>
                  <a:lnTo>
                    <a:pt x="2438728" y="95250"/>
                  </a:lnTo>
                  <a:cubicBezTo>
                    <a:pt x="2438728" y="58420"/>
                    <a:pt x="2424757" y="25400"/>
                    <a:pt x="2403167" y="0"/>
                  </a:cubicBezTo>
                  <a:cubicBezTo>
                    <a:pt x="2409517" y="16510"/>
                    <a:pt x="2412057" y="34290"/>
                    <a:pt x="2412057" y="52070"/>
                  </a:cubicBezTo>
                  <a:lnTo>
                    <a:pt x="2412057" y="329063"/>
                  </a:lnTo>
                  <a:close/>
                </a:path>
              </a:pathLst>
            </a:custGeom>
            <a:solidFill>
              <a:srgbClr val="76783E"/>
            </a:solidFill>
          </p:spPr>
        </p:sp>
        <p:sp>
          <p:nvSpPr>
            <p:cNvPr name="Freeform 42" id="42"/>
            <p:cNvSpPr/>
            <p:nvPr/>
          </p:nvSpPr>
          <p:spPr>
            <a:xfrm flipH="false" flipV="false" rot="0">
              <a:off x="12700" y="12700"/>
              <a:ext cx="2478098" cy="569093"/>
            </a:xfrm>
            <a:custGeom>
              <a:avLst/>
              <a:gdLst/>
              <a:ahLst/>
              <a:cxnLst/>
              <a:rect r="r" b="b" t="t" l="l"/>
              <a:pathLst>
                <a:path h="569093" w="2478098">
                  <a:moveTo>
                    <a:pt x="146050" y="569093"/>
                  </a:moveTo>
                  <a:lnTo>
                    <a:pt x="2332048" y="569093"/>
                  </a:lnTo>
                  <a:cubicBezTo>
                    <a:pt x="2412058" y="569093"/>
                    <a:pt x="2478098" y="503053"/>
                    <a:pt x="2478098" y="423043"/>
                  </a:cubicBezTo>
                  <a:lnTo>
                    <a:pt x="2478098" y="146050"/>
                  </a:lnTo>
                  <a:cubicBezTo>
                    <a:pt x="2478098" y="66040"/>
                    <a:pt x="2412058" y="0"/>
                    <a:pt x="2332048" y="0"/>
                  </a:cubicBezTo>
                  <a:lnTo>
                    <a:pt x="146050" y="0"/>
                  </a:lnTo>
                  <a:cubicBezTo>
                    <a:pt x="66040" y="0"/>
                    <a:pt x="0" y="66040"/>
                    <a:pt x="0" y="146050"/>
                  </a:cubicBezTo>
                  <a:lnTo>
                    <a:pt x="0" y="423043"/>
                  </a:lnTo>
                  <a:cubicBezTo>
                    <a:pt x="0" y="504323"/>
                    <a:pt x="66040" y="569093"/>
                    <a:pt x="146050" y="569093"/>
                  </a:cubicBezTo>
                  <a:close/>
                </a:path>
              </a:pathLst>
            </a:custGeom>
            <a:solidFill>
              <a:srgbClr val="F7EAD2"/>
            </a:solidFill>
          </p:spPr>
        </p:sp>
        <p:sp>
          <p:nvSpPr>
            <p:cNvPr name="Freeform 43" id="43"/>
            <p:cNvSpPr/>
            <p:nvPr/>
          </p:nvSpPr>
          <p:spPr>
            <a:xfrm flipH="false" flipV="false" rot="0">
              <a:off x="0" y="0"/>
              <a:ext cx="2542868" cy="637673"/>
            </a:xfrm>
            <a:custGeom>
              <a:avLst/>
              <a:gdLst/>
              <a:ahLst/>
              <a:cxnLst/>
              <a:rect r="r" b="b" t="t" l="l"/>
              <a:pathLst>
                <a:path h="637673" w="2542868">
                  <a:moveTo>
                    <a:pt x="2479368" y="74930"/>
                  </a:moveTo>
                  <a:cubicBezTo>
                    <a:pt x="2451428" y="30480"/>
                    <a:pt x="2401898" y="0"/>
                    <a:pt x="2344748" y="0"/>
                  </a:cubicBezTo>
                  <a:lnTo>
                    <a:pt x="158750" y="0"/>
                  </a:lnTo>
                  <a:cubicBezTo>
                    <a:pt x="71120" y="0"/>
                    <a:pt x="0" y="71120"/>
                    <a:pt x="0" y="158750"/>
                  </a:cubicBezTo>
                  <a:lnTo>
                    <a:pt x="0" y="435743"/>
                  </a:lnTo>
                  <a:cubicBezTo>
                    <a:pt x="0" y="487813"/>
                    <a:pt x="25400" y="533533"/>
                    <a:pt x="63500" y="562743"/>
                  </a:cubicBezTo>
                  <a:cubicBezTo>
                    <a:pt x="91440" y="607193"/>
                    <a:pt x="140970" y="637673"/>
                    <a:pt x="204514" y="637673"/>
                  </a:cubicBezTo>
                  <a:lnTo>
                    <a:pt x="2384118" y="637673"/>
                  </a:lnTo>
                  <a:cubicBezTo>
                    <a:pt x="2471748" y="637673"/>
                    <a:pt x="2542868" y="566553"/>
                    <a:pt x="2542868" y="478923"/>
                  </a:cubicBezTo>
                  <a:lnTo>
                    <a:pt x="2542868" y="201930"/>
                  </a:lnTo>
                  <a:cubicBezTo>
                    <a:pt x="2542867" y="149860"/>
                    <a:pt x="2517467" y="104140"/>
                    <a:pt x="2479368" y="74930"/>
                  </a:cubicBezTo>
                  <a:close/>
                  <a:moveTo>
                    <a:pt x="12700" y="435743"/>
                  </a:moveTo>
                  <a:lnTo>
                    <a:pt x="12700" y="158750"/>
                  </a:lnTo>
                  <a:cubicBezTo>
                    <a:pt x="12700" y="78740"/>
                    <a:pt x="78740" y="12700"/>
                    <a:pt x="158750" y="12700"/>
                  </a:cubicBezTo>
                  <a:lnTo>
                    <a:pt x="2344748" y="12700"/>
                  </a:lnTo>
                  <a:cubicBezTo>
                    <a:pt x="2424758" y="12700"/>
                    <a:pt x="2490798" y="78740"/>
                    <a:pt x="2490798" y="158750"/>
                  </a:cubicBezTo>
                  <a:lnTo>
                    <a:pt x="2490798" y="435743"/>
                  </a:lnTo>
                  <a:cubicBezTo>
                    <a:pt x="2490798" y="515753"/>
                    <a:pt x="2424758" y="581793"/>
                    <a:pt x="2344748" y="581793"/>
                  </a:cubicBezTo>
                  <a:lnTo>
                    <a:pt x="158750" y="581793"/>
                  </a:lnTo>
                  <a:cubicBezTo>
                    <a:pt x="78740" y="581793"/>
                    <a:pt x="12700" y="517023"/>
                    <a:pt x="12700" y="435743"/>
                  </a:cubicBezTo>
                  <a:close/>
                  <a:moveTo>
                    <a:pt x="2531438" y="478923"/>
                  </a:moveTo>
                  <a:cubicBezTo>
                    <a:pt x="2531438" y="558933"/>
                    <a:pt x="2464127" y="624973"/>
                    <a:pt x="2384118" y="624973"/>
                  </a:cubicBezTo>
                  <a:lnTo>
                    <a:pt x="204514" y="624973"/>
                  </a:lnTo>
                  <a:cubicBezTo>
                    <a:pt x="157480" y="624973"/>
                    <a:pt x="120650" y="608463"/>
                    <a:pt x="93980" y="580523"/>
                  </a:cubicBezTo>
                  <a:cubicBezTo>
                    <a:pt x="114300" y="589413"/>
                    <a:pt x="135890" y="594493"/>
                    <a:pt x="160020" y="594493"/>
                  </a:cubicBezTo>
                  <a:lnTo>
                    <a:pt x="2346018" y="594493"/>
                  </a:lnTo>
                  <a:cubicBezTo>
                    <a:pt x="2433648" y="594493"/>
                    <a:pt x="2504768" y="523373"/>
                    <a:pt x="2504768" y="435743"/>
                  </a:cubicBezTo>
                  <a:lnTo>
                    <a:pt x="2504768" y="158750"/>
                  </a:lnTo>
                  <a:cubicBezTo>
                    <a:pt x="2504768" y="140970"/>
                    <a:pt x="2500958" y="123190"/>
                    <a:pt x="2495877" y="106680"/>
                  </a:cubicBezTo>
                  <a:cubicBezTo>
                    <a:pt x="2517468" y="132080"/>
                    <a:pt x="2531438" y="165100"/>
                    <a:pt x="2531438" y="201930"/>
                  </a:cubicBezTo>
                  <a:lnTo>
                    <a:pt x="2531438" y="478923"/>
                  </a:lnTo>
                  <a:close/>
                </a:path>
              </a:pathLst>
            </a:custGeom>
            <a:solidFill>
              <a:srgbClr val="96A12F"/>
            </a:solidFill>
          </p:spPr>
        </p:sp>
      </p:grpSp>
      <p:sp>
        <p:nvSpPr>
          <p:cNvPr name="TextBox 44" id="44"/>
          <p:cNvSpPr txBox="true"/>
          <p:nvPr/>
        </p:nvSpPr>
        <p:spPr>
          <a:xfrm rot="0">
            <a:off x="10986534" y="6409861"/>
            <a:ext cx="5307984" cy="1201879"/>
          </a:xfrm>
          <a:prstGeom prst="rect">
            <a:avLst/>
          </a:prstGeom>
        </p:spPr>
        <p:txBody>
          <a:bodyPr anchor="t" rtlCol="false" tIns="0" lIns="0" bIns="0" rIns="0">
            <a:spAutoFit/>
          </a:bodyPr>
          <a:lstStyle/>
          <a:p>
            <a:pPr algn="ctr">
              <a:lnSpc>
                <a:spcPts val="3227"/>
              </a:lnSpc>
            </a:pPr>
            <a:r>
              <a:rPr lang="en-US" sz="2017">
                <a:solidFill>
                  <a:srgbClr val="5B96A9"/>
                </a:solidFill>
                <a:latin typeface="Sniglet"/>
              </a:rPr>
              <a:t>The Progress Payments Are Not Used For KMK Repayment But Are Managed by The Bank Branch Manager</a:t>
            </a:r>
          </a:p>
        </p:txBody>
      </p:sp>
      <p:grpSp>
        <p:nvGrpSpPr>
          <p:cNvPr name="Group 45" id="45"/>
          <p:cNvGrpSpPr/>
          <p:nvPr/>
        </p:nvGrpSpPr>
        <p:grpSpPr>
          <a:xfrm rot="0">
            <a:off x="12305022" y="8098444"/>
            <a:ext cx="2558799" cy="641668"/>
            <a:chOff x="0" y="0"/>
            <a:chExt cx="2542868" cy="637673"/>
          </a:xfrm>
        </p:grpSpPr>
        <p:sp>
          <p:nvSpPr>
            <p:cNvPr name="Freeform 46" id="46"/>
            <p:cNvSpPr/>
            <p:nvPr/>
          </p:nvSpPr>
          <p:spPr>
            <a:xfrm flipH="false" flipV="false" rot="0">
              <a:off x="92710" y="106680"/>
              <a:ext cx="2438728" cy="518293"/>
            </a:xfrm>
            <a:custGeom>
              <a:avLst/>
              <a:gdLst/>
              <a:ahLst/>
              <a:cxnLst/>
              <a:rect r="r" b="b" t="t" l="l"/>
              <a:pathLst>
                <a:path h="518293" w="2438728">
                  <a:moveTo>
                    <a:pt x="2412057" y="329063"/>
                  </a:moveTo>
                  <a:cubicBezTo>
                    <a:pt x="2412057" y="416693"/>
                    <a:pt x="2335857" y="487813"/>
                    <a:pt x="2254578" y="487813"/>
                  </a:cubicBezTo>
                  <a:lnTo>
                    <a:pt x="66040" y="487813"/>
                  </a:lnTo>
                  <a:cubicBezTo>
                    <a:pt x="43180" y="487813"/>
                    <a:pt x="20320" y="482733"/>
                    <a:pt x="0" y="473843"/>
                  </a:cubicBezTo>
                  <a:cubicBezTo>
                    <a:pt x="26670" y="501783"/>
                    <a:pt x="63500" y="518293"/>
                    <a:pt x="109671" y="518293"/>
                  </a:cubicBezTo>
                  <a:lnTo>
                    <a:pt x="2292678" y="518293"/>
                  </a:lnTo>
                  <a:cubicBezTo>
                    <a:pt x="2372688" y="518293"/>
                    <a:pt x="2438728" y="452253"/>
                    <a:pt x="2438728" y="372243"/>
                  </a:cubicBezTo>
                  <a:lnTo>
                    <a:pt x="2438728" y="95250"/>
                  </a:lnTo>
                  <a:cubicBezTo>
                    <a:pt x="2438728" y="58420"/>
                    <a:pt x="2424757" y="25400"/>
                    <a:pt x="2403167" y="0"/>
                  </a:cubicBezTo>
                  <a:cubicBezTo>
                    <a:pt x="2409517" y="16510"/>
                    <a:pt x="2412057" y="34290"/>
                    <a:pt x="2412057" y="52070"/>
                  </a:cubicBezTo>
                  <a:lnTo>
                    <a:pt x="2412057" y="329063"/>
                  </a:lnTo>
                  <a:close/>
                </a:path>
              </a:pathLst>
            </a:custGeom>
            <a:solidFill>
              <a:srgbClr val="76783E"/>
            </a:solidFill>
          </p:spPr>
        </p:sp>
        <p:sp>
          <p:nvSpPr>
            <p:cNvPr name="Freeform 47" id="47"/>
            <p:cNvSpPr/>
            <p:nvPr/>
          </p:nvSpPr>
          <p:spPr>
            <a:xfrm flipH="false" flipV="false" rot="0">
              <a:off x="12700" y="12700"/>
              <a:ext cx="2478098" cy="569093"/>
            </a:xfrm>
            <a:custGeom>
              <a:avLst/>
              <a:gdLst/>
              <a:ahLst/>
              <a:cxnLst/>
              <a:rect r="r" b="b" t="t" l="l"/>
              <a:pathLst>
                <a:path h="569093" w="2478098">
                  <a:moveTo>
                    <a:pt x="146050" y="569093"/>
                  </a:moveTo>
                  <a:lnTo>
                    <a:pt x="2332048" y="569093"/>
                  </a:lnTo>
                  <a:cubicBezTo>
                    <a:pt x="2412058" y="569093"/>
                    <a:pt x="2478098" y="503053"/>
                    <a:pt x="2478098" y="423043"/>
                  </a:cubicBezTo>
                  <a:lnTo>
                    <a:pt x="2478098" y="146050"/>
                  </a:lnTo>
                  <a:cubicBezTo>
                    <a:pt x="2478098" y="66040"/>
                    <a:pt x="2412058" y="0"/>
                    <a:pt x="2332048" y="0"/>
                  </a:cubicBezTo>
                  <a:lnTo>
                    <a:pt x="146050" y="0"/>
                  </a:lnTo>
                  <a:cubicBezTo>
                    <a:pt x="66040" y="0"/>
                    <a:pt x="0" y="66040"/>
                    <a:pt x="0" y="146050"/>
                  </a:cubicBezTo>
                  <a:lnTo>
                    <a:pt x="0" y="423043"/>
                  </a:lnTo>
                  <a:cubicBezTo>
                    <a:pt x="0" y="504323"/>
                    <a:pt x="66040" y="569093"/>
                    <a:pt x="146050" y="569093"/>
                  </a:cubicBezTo>
                  <a:close/>
                </a:path>
              </a:pathLst>
            </a:custGeom>
            <a:solidFill>
              <a:srgbClr val="F7EAD2"/>
            </a:solidFill>
          </p:spPr>
        </p:sp>
        <p:sp>
          <p:nvSpPr>
            <p:cNvPr name="Freeform 48" id="48"/>
            <p:cNvSpPr/>
            <p:nvPr/>
          </p:nvSpPr>
          <p:spPr>
            <a:xfrm flipH="false" flipV="false" rot="0">
              <a:off x="0" y="0"/>
              <a:ext cx="2542868" cy="637673"/>
            </a:xfrm>
            <a:custGeom>
              <a:avLst/>
              <a:gdLst/>
              <a:ahLst/>
              <a:cxnLst/>
              <a:rect r="r" b="b" t="t" l="l"/>
              <a:pathLst>
                <a:path h="637673" w="2542868">
                  <a:moveTo>
                    <a:pt x="2479368" y="74930"/>
                  </a:moveTo>
                  <a:cubicBezTo>
                    <a:pt x="2451428" y="30480"/>
                    <a:pt x="2401898" y="0"/>
                    <a:pt x="2344748" y="0"/>
                  </a:cubicBezTo>
                  <a:lnTo>
                    <a:pt x="158750" y="0"/>
                  </a:lnTo>
                  <a:cubicBezTo>
                    <a:pt x="71120" y="0"/>
                    <a:pt x="0" y="71120"/>
                    <a:pt x="0" y="158750"/>
                  </a:cubicBezTo>
                  <a:lnTo>
                    <a:pt x="0" y="435743"/>
                  </a:lnTo>
                  <a:cubicBezTo>
                    <a:pt x="0" y="487813"/>
                    <a:pt x="25400" y="533533"/>
                    <a:pt x="63500" y="562743"/>
                  </a:cubicBezTo>
                  <a:cubicBezTo>
                    <a:pt x="91440" y="607193"/>
                    <a:pt x="140970" y="637673"/>
                    <a:pt x="204514" y="637673"/>
                  </a:cubicBezTo>
                  <a:lnTo>
                    <a:pt x="2384118" y="637673"/>
                  </a:lnTo>
                  <a:cubicBezTo>
                    <a:pt x="2471748" y="637673"/>
                    <a:pt x="2542868" y="566553"/>
                    <a:pt x="2542868" y="478923"/>
                  </a:cubicBezTo>
                  <a:lnTo>
                    <a:pt x="2542868" y="201930"/>
                  </a:lnTo>
                  <a:cubicBezTo>
                    <a:pt x="2542867" y="149860"/>
                    <a:pt x="2517467" y="104140"/>
                    <a:pt x="2479368" y="74930"/>
                  </a:cubicBezTo>
                  <a:close/>
                  <a:moveTo>
                    <a:pt x="12700" y="435743"/>
                  </a:moveTo>
                  <a:lnTo>
                    <a:pt x="12700" y="158750"/>
                  </a:lnTo>
                  <a:cubicBezTo>
                    <a:pt x="12700" y="78740"/>
                    <a:pt x="78740" y="12700"/>
                    <a:pt x="158750" y="12700"/>
                  </a:cubicBezTo>
                  <a:lnTo>
                    <a:pt x="2344748" y="12700"/>
                  </a:lnTo>
                  <a:cubicBezTo>
                    <a:pt x="2424758" y="12700"/>
                    <a:pt x="2490798" y="78740"/>
                    <a:pt x="2490798" y="158750"/>
                  </a:cubicBezTo>
                  <a:lnTo>
                    <a:pt x="2490798" y="435743"/>
                  </a:lnTo>
                  <a:cubicBezTo>
                    <a:pt x="2490798" y="515753"/>
                    <a:pt x="2424758" y="581793"/>
                    <a:pt x="2344748" y="581793"/>
                  </a:cubicBezTo>
                  <a:lnTo>
                    <a:pt x="158750" y="581793"/>
                  </a:lnTo>
                  <a:cubicBezTo>
                    <a:pt x="78740" y="581793"/>
                    <a:pt x="12700" y="517023"/>
                    <a:pt x="12700" y="435743"/>
                  </a:cubicBezTo>
                  <a:close/>
                  <a:moveTo>
                    <a:pt x="2531438" y="478923"/>
                  </a:moveTo>
                  <a:cubicBezTo>
                    <a:pt x="2531438" y="558933"/>
                    <a:pt x="2464127" y="624973"/>
                    <a:pt x="2384118" y="624973"/>
                  </a:cubicBezTo>
                  <a:lnTo>
                    <a:pt x="204514" y="624973"/>
                  </a:lnTo>
                  <a:cubicBezTo>
                    <a:pt x="157480" y="624973"/>
                    <a:pt x="120650" y="608463"/>
                    <a:pt x="93980" y="580523"/>
                  </a:cubicBezTo>
                  <a:cubicBezTo>
                    <a:pt x="114300" y="589413"/>
                    <a:pt x="135890" y="594493"/>
                    <a:pt x="160020" y="594493"/>
                  </a:cubicBezTo>
                  <a:lnTo>
                    <a:pt x="2346018" y="594493"/>
                  </a:lnTo>
                  <a:cubicBezTo>
                    <a:pt x="2433648" y="594493"/>
                    <a:pt x="2504768" y="523373"/>
                    <a:pt x="2504768" y="435743"/>
                  </a:cubicBezTo>
                  <a:lnTo>
                    <a:pt x="2504768" y="158750"/>
                  </a:lnTo>
                  <a:cubicBezTo>
                    <a:pt x="2504768" y="140970"/>
                    <a:pt x="2500958" y="123190"/>
                    <a:pt x="2495877" y="106680"/>
                  </a:cubicBezTo>
                  <a:cubicBezTo>
                    <a:pt x="2517468" y="132080"/>
                    <a:pt x="2531438" y="165100"/>
                    <a:pt x="2531438" y="201930"/>
                  </a:cubicBezTo>
                  <a:lnTo>
                    <a:pt x="2531438" y="478923"/>
                  </a:lnTo>
                  <a:close/>
                </a:path>
              </a:pathLst>
            </a:custGeom>
            <a:solidFill>
              <a:srgbClr val="96A12F"/>
            </a:solidFill>
          </p:spPr>
        </p:sp>
      </p:grpSp>
      <p:sp>
        <p:nvSpPr>
          <p:cNvPr name="TextBox 49" id="49"/>
          <p:cNvSpPr txBox="true"/>
          <p:nvPr/>
        </p:nvSpPr>
        <p:spPr>
          <a:xfrm rot="0">
            <a:off x="12525010" y="8165119"/>
            <a:ext cx="2092884" cy="383102"/>
          </a:xfrm>
          <a:prstGeom prst="rect">
            <a:avLst/>
          </a:prstGeom>
        </p:spPr>
        <p:txBody>
          <a:bodyPr anchor="t" rtlCol="false" tIns="0" lIns="0" bIns="0" rIns="0">
            <a:spAutoFit/>
          </a:bodyPr>
          <a:lstStyle/>
          <a:p>
            <a:pPr algn="ctr">
              <a:lnSpc>
                <a:spcPts val="3227"/>
              </a:lnSpc>
            </a:pPr>
            <a:r>
              <a:rPr lang="en-US" sz="2017">
                <a:solidFill>
                  <a:srgbClr val="5B96A9"/>
                </a:solidFill>
                <a:latin typeface="Sniglet"/>
              </a:rPr>
              <a:t>Bad Loan</a:t>
            </a:r>
          </a:p>
        </p:txBody>
      </p:sp>
      <p:sp>
        <p:nvSpPr>
          <p:cNvPr name="Freeform 50" id="50"/>
          <p:cNvSpPr/>
          <p:nvPr/>
        </p:nvSpPr>
        <p:spPr>
          <a:xfrm flipH="false" flipV="false" rot="5471185">
            <a:off x="13339644" y="3356161"/>
            <a:ext cx="406465" cy="185450"/>
          </a:xfrm>
          <a:custGeom>
            <a:avLst/>
            <a:gdLst/>
            <a:ahLst/>
            <a:cxnLst/>
            <a:rect r="r" b="b" t="t" l="l"/>
            <a:pathLst>
              <a:path h="185450" w="406465">
                <a:moveTo>
                  <a:pt x="0" y="0"/>
                </a:moveTo>
                <a:lnTo>
                  <a:pt x="406465" y="0"/>
                </a:lnTo>
                <a:lnTo>
                  <a:pt x="406465" y="185449"/>
                </a:lnTo>
                <a:lnTo>
                  <a:pt x="0" y="18544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1" id="51"/>
          <p:cNvSpPr/>
          <p:nvPr/>
        </p:nvSpPr>
        <p:spPr>
          <a:xfrm flipH="false" flipV="false" rot="5471185">
            <a:off x="13388932" y="4708715"/>
            <a:ext cx="406465" cy="185450"/>
          </a:xfrm>
          <a:custGeom>
            <a:avLst/>
            <a:gdLst/>
            <a:ahLst/>
            <a:cxnLst/>
            <a:rect r="r" b="b" t="t" l="l"/>
            <a:pathLst>
              <a:path h="185450" w="406465">
                <a:moveTo>
                  <a:pt x="0" y="0"/>
                </a:moveTo>
                <a:lnTo>
                  <a:pt x="406465" y="0"/>
                </a:lnTo>
                <a:lnTo>
                  <a:pt x="406465" y="185450"/>
                </a:lnTo>
                <a:lnTo>
                  <a:pt x="0" y="18545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2" id="52"/>
          <p:cNvSpPr/>
          <p:nvPr/>
        </p:nvSpPr>
        <p:spPr>
          <a:xfrm flipH="false" flipV="false" rot="5471185">
            <a:off x="13436557" y="6103145"/>
            <a:ext cx="406465" cy="185450"/>
          </a:xfrm>
          <a:custGeom>
            <a:avLst/>
            <a:gdLst/>
            <a:ahLst/>
            <a:cxnLst/>
            <a:rect r="r" b="b" t="t" l="l"/>
            <a:pathLst>
              <a:path h="185450" w="406465">
                <a:moveTo>
                  <a:pt x="0" y="0"/>
                </a:moveTo>
                <a:lnTo>
                  <a:pt x="406465" y="0"/>
                </a:lnTo>
                <a:lnTo>
                  <a:pt x="406465" y="185449"/>
                </a:lnTo>
                <a:lnTo>
                  <a:pt x="0" y="18544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3" id="53"/>
          <p:cNvSpPr/>
          <p:nvPr/>
        </p:nvSpPr>
        <p:spPr>
          <a:xfrm flipH="false" flipV="false" rot="5471185">
            <a:off x="13388932" y="7888293"/>
            <a:ext cx="406465" cy="185450"/>
          </a:xfrm>
          <a:custGeom>
            <a:avLst/>
            <a:gdLst/>
            <a:ahLst/>
            <a:cxnLst/>
            <a:rect r="r" b="b" t="t" l="l"/>
            <a:pathLst>
              <a:path h="185450" w="406465">
                <a:moveTo>
                  <a:pt x="0" y="0"/>
                </a:moveTo>
                <a:lnTo>
                  <a:pt x="406465" y="0"/>
                </a:lnTo>
                <a:lnTo>
                  <a:pt x="406465" y="185450"/>
                </a:lnTo>
                <a:lnTo>
                  <a:pt x="0" y="18545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4" id="54"/>
          <p:cNvSpPr/>
          <p:nvPr/>
        </p:nvSpPr>
        <p:spPr>
          <a:xfrm flipH="false" flipV="false" rot="0">
            <a:off x="9077220" y="2274854"/>
            <a:ext cx="1676357" cy="1194404"/>
          </a:xfrm>
          <a:custGeom>
            <a:avLst/>
            <a:gdLst/>
            <a:ahLst/>
            <a:cxnLst/>
            <a:rect r="r" b="b" t="t" l="l"/>
            <a:pathLst>
              <a:path h="1194404" w="1676357">
                <a:moveTo>
                  <a:pt x="0" y="0"/>
                </a:moveTo>
                <a:lnTo>
                  <a:pt x="1676357" y="0"/>
                </a:lnTo>
                <a:lnTo>
                  <a:pt x="1676357" y="1194404"/>
                </a:lnTo>
                <a:lnTo>
                  <a:pt x="0" y="11944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AutoShape 55" id="55"/>
          <p:cNvSpPr/>
          <p:nvPr/>
        </p:nvSpPr>
        <p:spPr>
          <a:xfrm flipH="true">
            <a:off x="7356912" y="4417725"/>
            <a:ext cx="148176" cy="2631175"/>
          </a:xfrm>
          <a:prstGeom prst="line">
            <a:avLst/>
          </a:prstGeom>
          <a:ln cap="flat" w="38100">
            <a:solidFill>
              <a:srgbClr val="000000"/>
            </a:solidFill>
            <a:prstDash val="solid"/>
            <a:headEnd type="none" len="sm" w="sm"/>
            <a:tailEnd type="arrow" len="sm" w="med"/>
          </a:ln>
        </p:spPr>
      </p:sp>
      <p:sp>
        <p:nvSpPr>
          <p:cNvPr name="AutoShape 56" id="56"/>
          <p:cNvSpPr/>
          <p:nvPr/>
        </p:nvSpPr>
        <p:spPr>
          <a:xfrm>
            <a:off x="8509836" y="7249855"/>
            <a:ext cx="2069182" cy="0"/>
          </a:xfrm>
          <a:prstGeom prst="line">
            <a:avLst/>
          </a:prstGeom>
          <a:ln cap="flat" w="38100">
            <a:solidFill>
              <a:srgbClr val="000000"/>
            </a:solidFill>
            <a:prstDash val="solid"/>
            <a:headEnd type="none" len="sm" w="sm"/>
            <a:tailEnd type="arrow" len="sm" w="med"/>
          </a:ln>
        </p:spPr>
      </p:sp>
      <p:sp>
        <p:nvSpPr>
          <p:cNvPr name="AutoShape 57" id="57"/>
          <p:cNvSpPr/>
          <p:nvPr/>
        </p:nvSpPr>
        <p:spPr>
          <a:xfrm>
            <a:off x="16435280" y="5447223"/>
            <a:ext cx="1176325" cy="748647"/>
          </a:xfrm>
          <a:prstGeom prst="line">
            <a:avLst/>
          </a:prstGeom>
          <a:ln cap="flat" w="38100">
            <a:solidFill>
              <a:srgbClr val="000000"/>
            </a:solidFill>
            <a:prstDash val="solid"/>
            <a:headEnd type="none" len="sm" w="sm"/>
            <a:tailEnd type="none" len="sm" w="sm"/>
          </a:ln>
        </p:spPr>
      </p:sp>
      <p:sp>
        <p:nvSpPr>
          <p:cNvPr name="AutoShape 58" id="58"/>
          <p:cNvSpPr/>
          <p:nvPr/>
        </p:nvSpPr>
        <p:spPr>
          <a:xfrm flipV="true">
            <a:off x="16555351" y="6181695"/>
            <a:ext cx="1054012" cy="912837"/>
          </a:xfrm>
          <a:prstGeom prst="line">
            <a:avLst/>
          </a:prstGeom>
          <a:ln cap="flat" w="38100">
            <a:solidFill>
              <a:srgbClr val="000000"/>
            </a:solidFill>
            <a:prstDash val="solid"/>
            <a:headEnd type="none" len="sm" w="sm"/>
            <a:tailEnd type="none" len="sm" w="sm"/>
          </a:ln>
        </p:spPr>
      </p:sp>
      <p:sp>
        <p:nvSpPr>
          <p:cNvPr name="AutoShape 59" id="59"/>
          <p:cNvSpPr/>
          <p:nvPr/>
        </p:nvSpPr>
        <p:spPr>
          <a:xfrm flipH="true">
            <a:off x="17583734" y="6186453"/>
            <a:ext cx="19050" cy="3354402"/>
          </a:xfrm>
          <a:prstGeom prst="line">
            <a:avLst/>
          </a:prstGeom>
          <a:ln cap="flat" w="38100">
            <a:solidFill>
              <a:srgbClr val="000000"/>
            </a:solidFill>
            <a:prstDash val="solid"/>
            <a:headEnd type="none" len="sm" w="sm"/>
            <a:tailEnd type="none" len="sm" w="sm"/>
          </a:ln>
        </p:spPr>
      </p:sp>
      <p:sp>
        <p:nvSpPr>
          <p:cNvPr name="AutoShape 60" id="60"/>
          <p:cNvSpPr/>
          <p:nvPr/>
        </p:nvSpPr>
        <p:spPr>
          <a:xfrm>
            <a:off x="914400" y="9561457"/>
            <a:ext cx="16688384" cy="0"/>
          </a:xfrm>
          <a:prstGeom prst="line">
            <a:avLst/>
          </a:prstGeom>
          <a:ln cap="flat" w="38100">
            <a:solidFill>
              <a:srgbClr val="000000"/>
            </a:solidFill>
            <a:prstDash val="solid"/>
            <a:headEnd type="none" len="sm" w="sm"/>
            <a:tailEnd type="none" len="sm" w="sm"/>
          </a:ln>
        </p:spPr>
      </p:sp>
      <p:sp>
        <p:nvSpPr>
          <p:cNvPr name="AutoShape 61" id="61"/>
          <p:cNvSpPr/>
          <p:nvPr/>
        </p:nvSpPr>
        <p:spPr>
          <a:xfrm>
            <a:off x="933450" y="3078742"/>
            <a:ext cx="0" cy="6492240"/>
          </a:xfrm>
          <a:prstGeom prst="line">
            <a:avLst/>
          </a:prstGeom>
          <a:ln cap="flat" w="38100">
            <a:solidFill>
              <a:srgbClr val="000000"/>
            </a:solidFill>
            <a:prstDash val="solid"/>
            <a:headEnd type="none" len="sm" w="sm"/>
            <a:tailEnd type="none" len="sm" w="sm"/>
          </a:ln>
        </p:spPr>
      </p:sp>
      <p:sp>
        <p:nvSpPr>
          <p:cNvPr name="AutoShape 62" id="62"/>
          <p:cNvSpPr/>
          <p:nvPr/>
        </p:nvSpPr>
        <p:spPr>
          <a:xfrm>
            <a:off x="914400" y="3104003"/>
            <a:ext cx="135405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6829318"/>
            <a:ext cx="17998935" cy="7191014"/>
          </a:xfrm>
          <a:custGeom>
            <a:avLst/>
            <a:gdLst/>
            <a:ahLst/>
            <a:cxnLst/>
            <a:rect r="r" b="b" t="t" l="l"/>
            <a:pathLst>
              <a:path h="7191014" w="17998935">
                <a:moveTo>
                  <a:pt x="0" y="0"/>
                </a:moveTo>
                <a:lnTo>
                  <a:pt x="17998935" y="0"/>
                </a:lnTo>
                <a:lnTo>
                  <a:pt x="17998935" y="7191013"/>
                </a:lnTo>
                <a:lnTo>
                  <a:pt x="0" y="7191013"/>
                </a:lnTo>
                <a:lnTo>
                  <a:pt x="0" y="0"/>
                </a:lnTo>
                <a:close/>
              </a:path>
            </a:pathLst>
          </a:custGeom>
          <a:blipFill>
            <a:blip r:embed="rId3"/>
            <a:stretch>
              <a:fillRect l="0" t="-6063" r="0" b="0"/>
            </a:stretch>
          </a:blipFill>
        </p:spPr>
      </p:sp>
      <p:sp>
        <p:nvSpPr>
          <p:cNvPr name="AutoShape 4" id="4"/>
          <p:cNvSpPr/>
          <p:nvPr/>
        </p:nvSpPr>
        <p:spPr>
          <a:xfrm>
            <a:off x="740662" y="909504"/>
            <a:ext cx="2608831" cy="28575"/>
          </a:xfrm>
          <a:prstGeom prst="line">
            <a:avLst/>
          </a:prstGeom>
          <a:ln cap="flat" w="19050">
            <a:solidFill>
              <a:srgbClr val="000000"/>
            </a:solidFill>
            <a:prstDash val="solid"/>
            <a:headEnd type="none" len="sm" w="sm"/>
            <a:tailEnd type="none" len="sm" w="sm"/>
          </a:ln>
        </p:spPr>
      </p:sp>
      <p:sp>
        <p:nvSpPr>
          <p:cNvPr name="TextBox 5" id="5"/>
          <p:cNvSpPr txBox="true"/>
          <p:nvPr/>
        </p:nvSpPr>
        <p:spPr>
          <a:xfrm rot="0">
            <a:off x="2870392" y="663441"/>
            <a:ext cx="10712080" cy="577850"/>
          </a:xfrm>
          <a:prstGeom prst="rect">
            <a:avLst/>
          </a:prstGeom>
        </p:spPr>
        <p:txBody>
          <a:bodyPr anchor="t" rtlCol="false" tIns="0" lIns="0" bIns="0" rIns="0">
            <a:spAutoFit/>
          </a:bodyPr>
          <a:lstStyle/>
          <a:p>
            <a:pPr algn="r">
              <a:lnSpc>
                <a:spcPts val="3999"/>
              </a:lnSpc>
            </a:pPr>
            <a:r>
              <a:rPr lang="en-US" sz="3999" spc="647">
                <a:solidFill>
                  <a:srgbClr val="000000"/>
                </a:solidFill>
                <a:latin typeface="Telegraf"/>
              </a:rPr>
              <a:t>FICTITIOUS PROCUREMENT - 2</a:t>
            </a:r>
          </a:p>
        </p:txBody>
      </p:sp>
      <p:sp>
        <p:nvSpPr>
          <p:cNvPr name="Freeform 6" id="6"/>
          <p:cNvSpPr/>
          <p:nvPr/>
        </p:nvSpPr>
        <p:spPr>
          <a:xfrm flipH="false" flipV="false" rot="0">
            <a:off x="740558" y="2526453"/>
            <a:ext cx="3460177" cy="1218489"/>
          </a:xfrm>
          <a:custGeom>
            <a:avLst/>
            <a:gdLst/>
            <a:ahLst/>
            <a:cxnLst/>
            <a:rect r="r" b="b" t="t" l="l"/>
            <a:pathLst>
              <a:path h="1218489" w="3460177">
                <a:moveTo>
                  <a:pt x="0" y="0"/>
                </a:moveTo>
                <a:lnTo>
                  <a:pt x="3460177" y="0"/>
                </a:lnTo>
                <a:lnTo>
                  <a:pt x="3460177" y="1218489"/>
                </a:lnTo>
                <a:lnTo>
                  <a:pt x="0" y="1218489"/>
                </a:lnTo>
                <a:lnTo>
                  <a:pt x="0" y="0"/>
                </a:lnTo>
                <a:close/>
              </a:path>
            </a:pathLst>
          </a:custGeom>
          <a:blipFill>
            <a:blip r:embed="rId4"/>
            <a:stretch>
              <a:fillRect l="0" t="0" r="0" b="-23528"/>
            </a:stretch>
          </a:blipFill>
        </p:spPr>
      </p:sp>
      <p:sp>
        <p:nvSpPr>
          <p:cNvPr name="Freeform 7" id="7"/>
          <p:cNvSpPr/>
          <p:nvPr/>
        </p:nvSpPr>
        <p:spPr>
          <a:xfrm flipH="false" flipV="false" rot="0">
            <a:off x="757323" y="4254108"/>
            <a:ext cx="3460177" cy="1218489"/>
          </a:xfrm>
          <a:custGeom>
            <a:avLst/>
            <a:gdLst/>
            <a:ahLst/>
            <a:cxnLst/>
            <a:rect r="r" b="b" t="t" l="l"/>
            <a:pathLst>
              <a:path h="1218489" w="3460177">
                <a:moveTo>
                  <a:pt x="0" y="0"/>
                </a:moveTo>
                <a:lnTo>
                  <a:pt x="3460177" y="0"/>
                </a:lnTo>
                <a:lnTo>
                  <a:pt x="3460177" y="1218489"/>
                </a:lnTo>
                <a:lnTo>
                  <a:pt x="0" y="1218489"/>
                </a:lnTo>
                <a:lnTo>
                  <a:pt x="0" y="0"/>
                </a:lnTo>
                <a:close/>
              </a:path>
            </a:pathLst>
          </a:custGeom>
          <a:blipFill>
            <a:blip r:embed="rId4"/>
            <a:stretch>
              <a:fillRect l="0" t="0" r="0" b="-23528"/>
            </a:stretch>
          </a:blipFill>
        </p:spPr>
      </p:sp>
      <p:sp>
        <p:nvSpPr>
          <p:cNvPr name="Freeform 8" id="8"/>
          <p:cNvSpPr/>
          <p:nvPr/>
        </p:nvSpPr>
        <p:spPr>
          <a:xfrm flipH="false" flipV="false" rot="0">
            <a:off x="728535" y="6075611"/>
            <a:ext cx="3460177" cy="1218489"/>
          </a:xfrm>
          <a:custGeom>
            <a:avLst/>
            <a:gdLst/>
            <a:ahLst/>
            <a:cxnLst/>
            <a:rect r="r" b="b" t="t" l="l"/>
            <a:pathLst>
              <a:path h="1218489" w="3460177">
                <a:moveTo>
                  <a:pt x="0" y="0"/>
                </a:moveTo>
                <a:lnTo>
                  <a:pt x="3460177" y="0"/>
                </a:lnTo>
                <a:lnTo>
                  <a:pt x="3460177" y="1218489"/>
                </a:lnTo>
                <a:lnTo>
                  <a:pt x="0" y="1218489"/>
                </a:lnTo>
                <a:lnTo>
                  <a:pt x="0" y="0"/>
                </a:lnTo>
                <a:close/>
              </a:path>
            </a:pathLst>
          </a:custGeom>
          <a:blipFill>
            <a:blip r:embed="rId4"/>
            <a:stretch>
              <a:fillRect l="0" t="0" r="0" b="-23528"/>
            </a:stretch>
          </a:blipFill>
        </p:spPr>
      </p:sp>
      <p:sp>
        <p:nvSpPr>
          <p:cNvPr name="Freeform 9" id="9"/>
          <p:cNvSpPr/>
          <p:nvPr/>
        </p:nvSpPr>
        <p:spPr>
          <a:xfrm flipH="false" flipV="false" rot="0">
            <a:off x="4238575" y="2904852"/>
            <a:ext cx="728120" cy="518785"/>
          </a:xfrm>
          <a:custGeom>
            <a:avLst/>
            <a:gdLst/>
            <a:ahLst/>
            <a:cxnLst/>
            <a:rect r="r" b="b" t="t" l="l"/>
            <a:pathLst>
              <a:path h="518785" w="728120">
                <a:moveTo>
                  <a:pt x="0" y="0"/>
                </a:moveTo>
                <a:lnTo>
                  <a:pt x="728120" y="0"/>
                </a:lnTo>
                <a:lnTo>
                  <a:pt x="728120" y="518785"/>
                </a:lnTo>
                <a:lnTo>
                  <a:pt x="0" y="5187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909960" y="2785385"/>
            <a:ext cx="3121374" cy="1054100"/>
          </a:xfrm>
          <a:prstGeom prst="rect">
            <a:avLst/>
          </a:prstGeom>
        </p:spPr>
        <p:txBody>
          <a:bodyPr anchor="t" rtlCol="false" tIns="0" lIns="0" bIns="0" rIns="0">
            <a:spAutoFit/>
          </a:bodyPr>
          <a:lstStyle/>
          <a:p>
            <a:pPr algn="ctr">
              <a:lnSpc>
                <a:spcPts val="2800"/>
              </a:lnSpc>
            </a:pPr>
            <a:r>
              <a:rPr lang="en-US" sz="2000">
                <a:solidFill>
                  <a:srgbClr val="242323"/>
                </a:solidFill>
                <a:latin typeface="Puimek Font TH"/>
              </a:rPr>
              <a:t>BOD BUMN Meeting, Discussing, and Approving (Agreement)</a:t>
            </a:r>
          </a:p>
        </p:txBody>
      </p:sp>
      <p:sp>
        <p:nvSpPr>
          <p:cNvPr name="TextBox 11" id="11"/>
          <p:cNvSpPr txBox="true"/>
          <p:nvPr/>
        </p:nvSpPr>
        <p:spPr>
          <a:xfrm rot="0">
            <a:off x="4954673" y="1685510"/>
            <a:ext cx="11472658" cy="2130425"/>
          </a:xfrm>
          <a:prstGeom prst="rect">
            <a:avLst/>
          </a:prstGeom>
        </p:spPr>
        <p:txBody>
          <a:bodyPr anchor="t" rtlCol="false" tIns="0" lIns="0" bIns="0" rIns="0">
            <a:spAutoFit/>
          </a:bodyPr>
          <a:lstStyle/>
          <a:p>
            <a:pPr marL="431799" indent="-215899" lvl="1">
              <a:lnSpc>
                <a:spcPts val="2799"/>
              </a:lnSpc>
              <a:buFont typeface="Arial"/>
              <a:buChar char="•"/>
            </a:pPr>
            <a:r>
              <a:rPr lang="en-US" sz="1999">
                <a:solidFill>
                  <a:srgbClr val="000000"/>
                </a:solidFill>
                <a:latin typeface="DM Jacaranda"/>
              </a:rPr>
              <a:t>Utilizing sales partners and the amount of project funds obtained through business partners to provide funds to users for acquiring projects and other purposes; </a:t>
            </a:r>
          </a:p>
          <a:p>
            <a:pPr marL="431799" indent="-215899" lvl="1">
              <a:lnSpc>
                <a:spcPts val="2799"/>
              </a:lnSpc>
              <a:buFont typeface="Arial"/>
              <a:buChar char="•"/>
            </a:pPr>
            <a:r>
              <a:rPr lang="en-US" sz="1999">
                <a:solidFill>
                  <a:srgbClr val="000000"/>
                </a:solidFill>
                <a:latin typeface="DM Jacaranda"/>
              </a:rPr>
              <a:t>The technical implementation of sales partner activities is carried out by the relevant Directorate without requiring the approval of the Board of Directors, based on the delegation of authority by the Board of Directors to the respective Directorate; and </a:t>
            </a:r>
          </a:p>
          <a:p>
            <a:pPr marL="431799" indent="-215899" lvl="1">
              <a:lnSpc>
                <a:spcPts val="2799"/>
              </a:lnSpc>
              <a:buFont typeface="Arial"/>
              <a:buChar char="•"/>
            </a:pPr>
            <a:r>
              <a:rPr lang="en-US" sz="1999">
                <a:solidFill>
                  <a:srgbClr val="000000"/>
                </a:solidFill>
                <a:latin typeface="DM Jacaranda"/>
              </a:rPr>
              <a:t>Making changes to the SOP regarding the Appointment of Sales Partners.</a:t>
            </a:r>
          </a:p>
        </p:txBody>
      </p:sp>
      <p:sp>
        <p:nvSpPr>
          <p:cNvPr name="TextBox 12" id="12"/>
          <p:cNvSpPr txBox="true"/>
          <p:nvPr/>
        </p:nvSpPr>
        <p:spPr>
          <a:xfrm rot="0">
            <a:off x="926725" y="4418497"/>
            <a:ext cx="3121374" cy="1054100"/>
          </a:xfrm>
          <a:prstGeom prst="rect">
            <a:avLst/>
          </a:prstGeom>
        </p:spPr>
        <p:txBody>
          <a:bodyPr anchor="t" rtlCol="false" tIns="0" lIns="0" bIns="0" rIns="0">
            <a:spAutoFit/>
          </a:bodyPr>
          <a:lstStyle/>
          <a:p>
            <a:pPr algn="ctr">
              <a:lnSpc>
                <a:spcPts val="2800"/>
              </a:lnSpc>
            </a:pPr>
            <a:r>
              <a:rPr lang="en-US" sz="2000">
                <a:solidFill>
                  <a:srgbClr val="242323"/>
                </a:solidFill>
                <a:latin typeface="Puimek Font TH"/>
              </a:rPr>
              <a:t>Establishing Collaboration with Partners (Private Companies).</a:t>
            </a:r>
          </a:p>
        </p:txBody>
      </p:sp>
      <p:sp>
        <p:nvSpPr>
          <p:cNvPr name="TextBox 13" id="13"/>
          <p:cNvSpPr txBox="true"/>
          <p:nvPr/>
        </p:nvSpPr>
        <p:spPr>
          <a:xfrm rot="0">
            <a:off x="5021561" y="4491874"/>
            <a:ext cx="11405770" cy="1073150"/>
          </a:xfrm>
          <a:prstGeom prst="rect">
            <a:avLst/>
          </a:prstGeom>
        </p:spPr>
        <p:txBody>
          <a:bodyPr anchor="t" rtlCol="false" tIns="0" lIns="0" bIns="0" rIns="0">
            <a:spAutoFit/>
          </a:bodyPr>
          <a:lstStyle/>
          <a:p>
            <a:pPr marL="431799" indent="-215899" lvl="1">
              <a:lnSpc>
                <a:spcPts val="2799"/>
              </a:lnSpc>
              <a:buFont typeface="Arial"/>
              <a:buChar char="•"/>
            </a:pPr>
            <a:r>
              <a:rPr lang="en-US" sz="1999">
                <a:solidFill>
                  <a:srgbClr val="000000"/>
                </a:solidFill>
                <a:latin typeface="DM Jacaranda"/>
              </a:rPr>
              <a:t>Officials of state-owned enterprises collaborate with business partners (private companies); </a:t>
            </a:r>
          </a:p>
          <a:p>
            <a:pPr marL="431799" indent="-215899" lvl="1">
              <a:lnSpc>
                <a:spcPts val="2799"/>
              </a:lnSpc>
              <a:buFont typeface="Arial"/>
              <a:buChar char="•"/>
            </a:pPr>
            <a:r>
              <a:rPr lang="en-US" sz="1999">
                <a:solidFill>
                  <a:srgbClr val="000000"/>
                </a:solidFill>
                <a:latin typeface="DM Jacaranda"/>
              </a:rPr>
              <a:t>The partners and management sign a contract, but the partners do not carry out activities according to the contract and only prepare a Proforma SPJ (Statement of Expenditure) as the basis for fund disbursement.</a:t>
            </a:r>
          </a:p>
        </p:txBody>
      </p:sp>
      <p:sp>
        <p:nvSpPr>
          <p:cNvPr name="TextBox 14" id="14"/>
          <p:cNvSpPr txBox="true"/>
          <p:nvPr/>
        </p:nvSpPr>
        <p:spPr>
          <a:xfrm rot="0">
            <a:off x="897937" y="6402403"/>
            <a:ext cx="3121374" cy="701675"/>
          </a:xfrm>
          <a:prstGeom prst="rect">
            <a:avLst/>
          </a:prstGeom>
        </p:spPr>
        <p:txBody>
          <a:bodyPr anchor="t" rtlCol="false" tIns="0" lIns="0" bIns="0" rIns="0">
            <a:spAutoFit/>
          </a:bodyPr>
          <a:lstStyle/>
          <a:p>
            <a:pPr algn="ctr">
              <a:lnSpc>
                <a:spcPts val="2800"/>
              </a:lnSpc>
            </a:pPr>
            <a:r>
              <a:rPr lang="en-US" sz="2000">
                <a:solidFill>
                  <a:srgbClr val="242323"/>
                </a:solidFill>
                <a:latin typeface="Puimek Font TH"/>
              </a:rPr>
              <a:t>Disbursement of Funds to The Partners</a:t>
            </a:r>
          </a:p>
        </p:txBody>
      </p:sp>
      <p:sp>
        <p:nvSpPr>
          <p:cNvPr name="Freeform 15" id="15"/>
          <p:cNvSpPr/>
          <p:nvPr/>
        </p:nvSpPr>
        <p:spPr>
          <a:xfrm flipH="false" flipV="false" rot="0">
            <a:off x="4255341" y="4603960"/>
            <a:ext cx="728120" cy="518785"/>
          </a:xfrm>
          <a:custGeom>
            <a:avLst/>
            <a:gdLst/>
            <a:ahLst/>
            <a:cxnLst/>
            <a:rect r="r" b="b" t="t" l="l"/>
            <a:pathLst>
              <a:path h="518785" w="728120">
                <a:moveTo>
                  <a:pt x="0" y="0"/>
                </a:moveTo>
                <a:lnTo>
                  <a:pt x="728120" y="0"/>
                </a:lnTo>
                <a:lnTo>
                  <a:pt x="728120" y="518785"/>
                </a:lnTo>
                <a:lnTo>
                  <a:pt x="0" y="5187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4226553" y="6450028"/>
            <a:ext cx="728120" cy="518785"/>
          </a:xfrm>
          <a:custGeom>
            <a:avLst/>
            <a:gdLst/>
            <a:ahLst/>
            <a:cxnLst/>
            <a:rect r="r" b="b" t="t" l="l"/>
            <a:pathLst>
              <a:path h="518785" w="728120">
                <a:moveTo>
                  <a:pt x="0" y="0"/>
                </a:moveTo>
                <a:lnTo>
                  <a:pt x="728120" y="0"/>
                </a:lnTo>
                <a:lnTo>
                  <a:pt x="728120" y="518785"/>
                </a:lnTo>
                <a:lnTo>
                  <a:pt x="0" y="5187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5021561" y="6114943"/>
            <a:ext cx="11405770" cy="1073150"/>
          </a:xfrm>
          <a:prstGeom prst="rect">
            <a:avLst/>
          </a:prstGeom>
        </p:spPr>
        <p:txBody>
          <a:bodyPr anchor="t" rtlCol="false" tIns="0" lIns="0" bIns="0" rIns="0">
            <a:spAutoFit/>
          </a:bodyPr>
          <a:lstStyle/>
          <a:p>
            <a:pPr>
              <a:lnSpc>
                <a:spcPts val="2799"/>
              </a:lnSpc>
            </a:pPr>
            <a:r>
              <a:rPr lang="en-US" sz="1999">
                <a:solidFill>
                  <a:srgbClr val="000000"/>
                </a:solidFill>
                <a:latin typeface="DM Jacaranda"/>
              </a:rPr>
              <a:t>The state-owned company transfers funds directly to the sales partner's company account, which will subsequently be returned via transfer/cash/cheque to the (individuals involved) of the state-owned company or to other parties upon the instruction of the state-owned company</a:t>
            </a:r>
          </a:p>
        </p:txBody>
      </p:sp>
      <p:sp>
        <p:nvSpPr>
          <p:cNvPr name="Freeform 18" id="18"/>
          <p:cNvSpPr/>
          <p:nvPr/>
        </p:nvSpPr>
        <p:spPr>
          <a:xfrm flipH="false" flipV="false" rot="5400000">
            <a:off x="10602367" y="3904570"/>
            <a:ext cx="616593" cy="439323"/>
          </a:xfrm>
          <a:custGeom>
            <a:avLst/>
            <a:gdLst/>
            <a:ahLst/>
            <a:cxnLst/>
            <a:rect r="r" b="b" t="t" l="l"/>
            <a:pathLst>
              <a:path h="439323" w="616593">
                <a:moveTo>
                  <a:pt x="0" y="0"/>
                </a:moveTo>
                <a:lnTo>
                  <a:pt x="616593" y="0"/>
                </a:lnTo>
                <a:lnTo>
                  <a:pt x="616593" y="439323"/>
                </a:lnTo>
                <a:lnTo>
                  <a:pt x="0" y="4393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5400000">
            <a:off x="10602367" y="5653660"/>
            <a:ext cx="616593" cy="439323"/>
          </a:xfrm>
          <a:custGeom>
            <a:avLst/>
            <a:gdLst/>
            <a:ahLst/>
            <a:cxnLst/>
            <a:rect r="r" b="b" t="t" l="l"/>
            <a:pathLst>
              <a:path h="439323" w="616593">
                <a:moveTo>
                  <a:pt x="0" y="0"/>
                </a:moveTo>
                <a:lnTo>
                  <a:pt x="616593" y="0"/>
                </a:lnTo>
                <a:lnTo>
                  <a:pt x="616593" y="439323"/>
                </a:lnTo>
                <a:lnTo>
                  <a:pt x="0" y="4393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728535" y="7894175"/>
            <a:ext cx="3409213" cy="1200542"/>
          </a:xfrm>
          <a:custGeom>
            <a:avLst/>
            <a:gdLst/>
            <a:ahLst/>
            <a:cxnLst/>
            <a:rect r="r" b="b" t="t" l="l"/>
            <a:pathLst>
              <a:path h="1200542" w="3409213">
                <a:moveTo>
                  <a:pt x="0" y="0"/>
                </a:moveTo>
                <a:lnTo>
                  <a:pt x="3409214" y="0"/>
                </a:lnTo>
                <a:lnTo>
                  <a:pt x="3409214" y="1200542"/>
                </a:lnTo>
                <a:lnTo>
                  <a:pt x="0" y="1200542"/>
                </a:lnTo>
                <a:lnTo>
                  <a:pt x="0" y="0"/>
                </a:lnTo>
                <a:close/>
              </a:path>
            </a:pathLst>
          </a:custGeom>
          <a:blipFill>
            <a:blip r:embed="rId4"/>
            <a:stretch>
              <a:fillRect l="0" t="0" r="0" b="-23528"/>
            </a:stretch>
          </a:blipFill>
        </p:spPr>
      </p:sp>
      <p:sp>
        <p:nvSpPr>
          <p:cNvPr name="TextBox 21" id="21"/>
          <p:cNvSpPr txBox="true"/>
          <p:nvPr/>
        </p:nvSpPr>
        <p:spPr>
          <a:xfrm rot="0">
            <a:off x="895442" y="8292708"/>
            <a:ext cx="3075400" cy="742444"/>
          </a:xfrm>
          <a:prstGeom prst="rect">
            <a:avLst/>
          </a:prstGeom>
        </p:spPr>
        <p:txBody>
          <a:bodyPr anchor="t" rtlCol="false" tIns="0" lIns="0" bIns="0" rIns="0">
            <a:spAutoFit/>
          </a:bodyPr>
          <a:lstStyle/>
          <a:p>
            <a:pPr algn="ctr">
              <a:lnSpc>
                <a:spcPts val="3015"/>
              </a:lnSpc>
            </a:pPr>
            <a:r>
              <a:rPr lang="en-US" sz="2153">
                <a:solidFill>
                  <a:srgbClr val="242323"/>
                </a:solidFill>
                <a:latin typeface="Puimek Font TH"/>
              </a:rPr>
              <a:t>Utilization of Funds</a:t>
            </a:r>
          </a:p>
          <a:p>
            <a:pPr algn="ctr">
              <a:lnSpc>
                <a:spcPts val="3015"/>
              </a:lnSpc>
            </a:pPr>
          </a:p>
        </p:txBody>
      </p:sp>
      <p:sp>
        <p:nvSpPr>
          <p:cNvPr name="Freeform 22" id="22"/>
          <p:cNvSpPr/>
          <p:nvPr/>
        </p:nvSpPr>
        <p:spPr>
          <a:xfrm flipH="false" flipV="false" rot="0">
            <a:off x="4137749" y="8276694"/>
            <a:ext cx="717396" cy="511144"/>
          </a:xfrm>
          <a:custGeom>
            <a:avLst/>
            <a:gdLst/>
            <a:ahLst/>
            <a:cxnLst/>
            <a:rect r="r" b="b" t="t" l="l"/>
            <a:pathLst>
              <a:path h="511144" w="717396">
                <a:moveTo>
                  <a:pt x="0" y="0"/>
                </a:moveTo>
                <a:lnTo>
                  <a:pt x="717395" y="0"/>
                </a:lnTo>
                <a:lnTo>
                  <a:pt x="717395" y="511144"/>
                </a:lnTo>
                <a:lnTo>
                  <a:pt x="0" y="5111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4983461" y="8008068"/>
            <a:ext cx="11443870" cy="1082675"/>
          </a:xfrm>
          <a:prstGeom prst="rect">
            <a:avLst/>
          </a:prstGeom>
        </p:spPr>
        <p:txBody>
          <a:bodyPr anchor="t" rtlCol="false" tIns="0" lIns="0" bIns="0" rIns="0">
            <a:spAutoFit/>
          </a:bodyPr>
          <a:lstStyle/>
          <a:p>
            <a:pPr>
              <a:lnSpc>
                <a:spcPts val="2800"/>
              </a:lnSpc>
            </a:pPr>
            <a:r>
              <a:rPr lang="en-US" sz="2000">
                <a:solidFill>
                  <a:srgbClr val="000000"/>
                </a:solidFill>
                <a:latin typeface="DM Jacaranda"/>
              </a:rPr>
              <a:t>The collected funds are used for providing financial flows to specific officials of state-owned enterprises, paying management commitments to the job owners (customers/end users) and other parties, as well as other expenditures not supported by evidence</a:t>
            </a:r>
          </a:p>
        </p:txBody>
      </p:sp>
      <p:sp>
        <p:nvSpPr>
          <p:cNvPr name="Freeform 24" id="24"/>
          <p:cNvSpPr/>
          <p:nvPr/>
        </p:nvSpPr>
        <p:spPr>
          <a:xfrm flipH="false" flipV="false" rot="5400000">
            <a:off x="10635810" y="7416519"/>
            <a:ext cx="616593" cy="439323"/>
          </a:xfrm>
          <a:custGeom>
            <a:avLst/>
            <a:gdLst/>
            <a:ahLst/>
            <a:cxnLst/>
            <a:rect r="r" b="b" t="t" l="l"/>
            <a:pathLst>
              <a:path h="439323" w="616593">
                <a:moveTo>
                  <a:pt x="0" y="0"/>
                </a:moveTo>
                <a:lnTo>
                  <a:pt x="616594" y="0"/>
                </a:lnTo>
                <a:lnTo>
                  <a:pt x="616594" y="439323"/>
                </a:lnTo>
                <a:lnTo>
                  <a:pt x="0" y="4393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355" t="-68643" r="0" b="-49715"/>
            </a:stretch>
          </a:blipFill>
        </p:spPr>
      </p:sp>
      <p:sp>
        <p:nvSpPr>
          <p:cNvPr name="AutoShape 3" id="3"/>
          <p:cNvSpPr/>
          <p:nvPr/>
        </p:nvSpPr>
        <p:spPr>
          <a:xfrm rot="0">
            <a:off x="383839" y="341271"/>
            <a:ext cx="17520322" cy="9604458"/>
          </a:xfrm>
          <a:prstGeom prst="rect">
            <a:avLst/>
          </a:prstGeom>
          <a:solidFill>
            <a:srgbClr val="FFFFFF">
              <a:alpha val="95686"/>
            </a:srgbClr>
          </a:solidFill>
        </p:spPr>
      </p:sp>
      <p:sp>
        <p:nvSpPr>
          <p:cNvPr name="Freeform 4" id="4"/>
          <p:cNvSpPr/>
          <p:nvPr/>
        </p:nvSpPr>
        <p:spPr>
          <a:xfrm flipH="false" flipV="false" rot="2700000">
            <a:off x="209677" y="-361617"/>
            <a:ext cx="1638046" cy="2780634"/>
          </a:xfrm>
          <a:custGeom>
            <a:avLst/>
            <a:gdLst/>
            <a:ahLst/>
            <a:cxnLst/>
            <a:rect r="r" b="b" t="t" l="l"/>
            <a:pathLst>
              <a:path h="2780634" w="1638046">
                <a:moveTo>
                  <a:pt x="0" y="0"/>
                </a:moveTo>
                <a:lnTo>
                  <a:pt x="1638046" y="0"/>
                </a:lnTo>
                <a:lnTo>
                  <a:pt x="1638046" y="2780634"/>
                </a:lnTo>
                <a:lnTo>
                  <a:pt x="0" y="2780634"/>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391390">
            <a:off x="17198027" y="8228157"/>
            <a:ext cx="1791974" cy="3041932"/>
          </a:xfrm>
          <a:custGeom>
            <a:avLst/>
            <a:gdLst/>
            <a:ahLst/>
            <a:cxnLst/>
            <a:rect r="r" b="b" t="t" l="l"/>
            <a:pathLst>
              <a:path h="3041932" w="1791974">
                <a:moveTo>
                  <a:pt x="0" y="0"/>
                </a:moveTo>
                <a:lnTo>
                  <a:pt x="1791974" y="0"/>
                </a:lnTo>
                <a:lnTo>
                  <a:pt x="1791974" y="3041931"/>
                </a:lnTo>
                <a:lnTo>
                  <a:pt x="0" y="3041931"/>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5533894" y="676910"/>
            <a:ext cx="7220212" cy="655955"/>
          </a:xfrm>
          <a:prstGeom prst="rect">
            <a:avLst/>
          </a:prstGeom>
        </p:spPr>
        <p:txBody>
          <a:bodyPr anchor="t" rtlCol="false" tIns="0" lIns="0" bIns="0" rIns="0">
            <a:spAutoFit/>
          </a:bodyPr>
          <a:lstStyle/>
          <a:p>
            <a:pPr algn="ctr">
              <a:lnSpc>
                <a:spcPts val="4359"/>
              </a:lnSpc>
            </a:pPr>
            <a:r>
              <a:rPr lang="en-US" sz="3999">
                <a:solidFill>
                  <a:srgbClr val="232931"/>
                </a:solidFill>
                <a:latin typeface="Old Standard"/>
              </a:rPr>
              <a:t>AUCTION ARRANGEMENT</a:t>
            </a:r>
          </a:p>
        </p:txBody>
      </p:sp>
      <p:grpSp>
        <p:nvGrpSpPr>
          <p:cNvPr name="Group 7" id="7"/>
          <p:cNvGrpSpPr/>
          <p:nvPr/>
        </p:nvGrpSpPr>
        <p:grpSpPr>
          <a:xfrm rot="0">
            <a:off x="1339489" y="1736891"/>
            <a:ext cx="3248665" cy="587698"/>
            <a:chOff x="0" y="0"/>
            <a:chExt cx="1359396" cy="245921"/>
          </a:xfrm>
        </p:grpSpPr>
        <p:sp>
          <p:nvSpPr>
            <p:cNvPr name="Freeform 8" id="8"/>
            <p:cNvSpPr/>
            <p:nvPr/>
          </p:nvSpPr>
          <p:spPr>
            <a:xfrm flipH="false" flipV="false" rot="0">
              <a:off x="0" y="0"/>
              <a:ext cx="1359396" cy="245921"/>
            </a:xfrm>
            <a:custGeom>
              <a:avLst/>
              <a:gdLst/>
              <a:ahLst/>
              <a:cxnLst/>
              <a:rect r="r" b="b" t="t" l="l"/>
              <a:pathLst>
                <a:path h="245921" w="1359396">
                  <a:moveTo>
                    <a:pt x="73876" y="0"/>
                  </a:moveTo>
                  <a:lnTo>
                    <a:pt x="1285519" y="0"/>
                  </a:lnTo>
                  <a:cubicBezTo>
                    <a:pt x="1326320" y="0"/>
                    <a:pt x="1359396" y="33076"/>
                    <a:pt x="1359396" y="73876"/>
                  </a:cubicBezTo>
                  <a:lnTo>
                    <a:pt x="1359396" y="172044"/>
                  </a:lnTo>
                  <a:cubicBezTo>
                    <a:pt x="1359396" y="191638"/>
                    <a:pt x="1351612" y="210428"/>
                    <a:pt x="1337758" y="224283"/>
                  </a:cubicBezTo>
                  <a:cubicBezTo>
                    <a:pt x="1323903" y="238137"/>
                    <a:pt x="1305112" y="245921"/>
                    <a:pt x="1285519" y="245921"/>
                  </a:cubicBezTo>
                  <a:lnTo>
                    <a:pt x="73876" y="245921"/>
                  </a:lnTo>
                  <a:cubicBezTo>
                    <a:pt x="54283" y="245921"/>
                    <a:pt x="35492" y="238137"/>
                    <a:pt x="21638" y="224283"/>
                  </a:cubicBezTo>
                  <a:cubicBezTo>
                    <a:pt x="7783" y="210428"/>
                    <a:pt x="0" y="191638"/>
                    <a:pt x="0" y="172044"/>
                  </a:cubicBezTo>
                  <a:lnTo>
                    <a:pt x="0" y="73876"/>
                  </a:lnTo>
                  <a:cubicBezTo>
                    <a:pt x="0" y="54283"/>
                    <a:pt x="7783" y="35492"/>
                    <a:pt x="21638" y="21638"/>
                  </a:cubicBezTo>
                  <a:cubicBezTo>
                    <a:pt x="35492" y="7783"/>
                    <a:pt x="54283" y="0"/>
                    <a:pt x="73876" y="0"/>
                  </a:cubicBezTo>
                  <a:close/>
                </a:path>
              </a:pathLst>
            </a:custGeom>
            <a:solidFill>
              <a:srgbClr val="FFFFFF"/>
            </a:solidFill>
            <a:ln w="28575" cap="rnd">
              <a:solidFill>
                <a:srgbClr val="222222"/>
              </a:solidFill>
              <a:prstDash val="solid"/>
              <a:round/>
            </a:ln>
          </p:spPr>
        </p:sp>
        <p:sp>
          <p:nvSpPr>
            <p:cNvPr name="TextBox 9" id="9"/>
            <p:cNvSpPr txBox="true"/>
            <p:nvPr/>
          </p:nvSpPr>
          <p:spPr>
            <a:xfrm>
              <a:off x="0" y="-19050"/>
              <a:ext cx="1359396" cy="264971"/>
            </a:xfrm>
            <a:prstGeom prst="rect">
              <a:avLst/>
            </a:prstGeom>
          </p:spPr>
          <p:txBody>
            <a:bodyPr anchor="ctr" rtlCol="false" tIns="50800" lIns="50800" bIns="50800" rIns="50800"/>
            <a:lstStyle/>
            <a:p>
              <a:pPr algn="ctr">
                <a:lnSpc>
                  <a:spcPts val="1960"/>
                </a:lnSpc>
              </a:pPr>
            </a:p>
          </p:txBody>
        </p:sp>
      </p:grpSp>
      <p:sp>
        <p:nvSpPr>
          <p:cNvPr name="TextBox 10" id="10"/>
          <p:cNvSpPr txBox="true"/>
          <p:nvPr/>
        </p:nvSpPr>
        <p:spPr>
          <a:xfrm rot="0">
            <a:off x="1676036" y="1797727"/>
            <a:ext cx="2575571" cy="440055"/>
          </a:xfrm>
          <a:prstGeom prst="rect">
            <a:avLst/>
          </a:prstGeom>
        </p:spPr>
        <p:txBody>
          <a:bodyPr anchor="t" rtlCol="false" tIns="0" lIns="0" bIns="0" rIns="0">
            <a:spAutoFit/>
          </a:bodyPr>
          <a:lstStyle/>
          <a:p>
            <a:pPr algn="ctr">
              <a:lnSpc>
                <a:spcPts val="1635"/>
              </a:lnSpc>
            </a:pPr>
            <a:r>
              <a:rPr lang="en-US" sz="1500">
                <a:solidFill>
                  <a:srgbClr val="232931"/>
                </a:solidFill>
                <a:latin typeface="Old Standard"/>
              </a:rPr>
              <a:t>BEFORE PROCUREMENT IMPLEMENTATION</a:t>
            </a:r>
          </a:p>
        </p:txBody>
      </p:sp>
      <p:grpSp>
        <p:nvGrpSpPr>
          <p:cNvPr name="Group 11" id="11"/>
          <p:cNvGrpSpPr/>
          <p:nvPr/>
        </p:nvGrpSpPr>
        <p:grpSpPr>
          <a:xfrm rot="0">
            <a:off x="13418582" y="1736891"/>
            <a:ext cx="3248665" cy="569698"/>
            <a:chOff x="0" y="0"/>
            <a:chExt cx="1359396" cy="238389"/>
          </a:xfrm>
        </p:grpSpPr>
        <p:sp>
          <p:nvSpPr>
            <p:cNvPr name="Freeform 12" id="12"/>
            <p:cNvSpPr/>
            <p:nvPr/>
          </p:nvSpPr>
          <p:spPr>
            <a:xfrm flipH="false" flipV="false" rot="0">
              <a:off x="0" y="0"/>
              <a:ext cx="1359396" cy="238389"/>
            </a:xfrm>
            <a:custGeom>
              <a:avLst/>
              <a:gdLst/>
              <a:ahLst/>
              <a:cxnLst/>
              <a:rect r="r" b="b" t="t" l="l"/>
              <a:pathLst>
                <a:path h="238389" w="1359396">
                  <a:moveTo>
                    <a:pt x="73876" y="0"/>
                  </a:moveTo>
                  <a:lnTo>
                    <a:pt x="1285519" y="0"/>
                  </a:lnTo>
                  <a:cubicBezTo>
                    <a:pt x="1326320" y="0"/>
                    <a:pt x="1359396" y="33076"/>
                    <a:pt x="1359396" y="73876"/>
                  </a:cubicBezTo>
                  <a:lnTo>
                    <a:pt x="1359396" y="164512"/>
                  </a:lnTo>
                  <a:cubicBezTo>
                    <a:pt x="1359396" y="184106"/>
                    <a:pt x="1351612" y="202896"/>
                    <a:pt x="1337758" y="216751"/>
                  </a:cubicBezTo>
                  <a:cubicBezTo>
                    <a:pt x="1323903" y="230605"/>
                    <a:pt x="1305112" y="238389"/>
                    <a:pt x="1285519" y="238389"/>
                  </a:cubicBezTo>
                  <a:lnTo>
                    <a:pt x="73876" y="238389"/>
                  </a:lnTo>
                  <a:cubicBezTo>
                    <a:pt x="54283" y="238389"/>
                    <a:pt x="35492" y="230605"/>
                    <a:pt x="21638" y="216751"/>
                  </a:cubicBezTo>
                  <a:cubicBezTo>
                    <a:pt x="7783" y="202896"/>
                    <a:pt x="0" y="184106"/>
                    <a:pt x="0" y="164512"/>
                  </a:cubicBezTo>
                  <a:lnTo>
                    <a:pt x="0" y="73876"/>
                  </a:lnTo>
                  <a:cubicBezTo>
                    <a:pt x="0" y="54283"/>
                    <a:pt x="7783" y="35492"/>
                    <a:pt x="21638" y="21638"/>
                  </a:cubicBezTo>
                  <a:cubicBezTo>
                    <a:pt x="35492" y="7783"/>
                    <a:pt x="54283" y="0"/>
                    <a:pt x="73876" y="0"/>
                  </a:cubicBezTo>
                  <a:close/>
                </a:path>
              </a:pathLst>
            </a:custGeom>
            <a:solidFill>
              <a:srgbClr val="FFFFFF"/>
            </a:solidFill>
            <a:ln w="28575" cap="rnd">
              <a:solidFill>
                <a:srgbClr val="222222"/>
              </a:solidFill>
              <a:prstDash val="solid"/>
              <a:round/>
            </a:ln>
          </p:spPr>
        </p:sp>
        <p:sp>
          <p:nvSpPr>
            <p:cNvPr name="TextBox 13" id="13"/>
            <p:cNvSpPr txBox="true"/>
            <p:nvPr/>
          </p:nvSpPr>
          <p:spPr>
            <a:xfrm>
              <a:off x="0" y="-19050"/>
              <a:ext cx="1359396" cy="257439"/>
            </a:xfrm>
            <a:prstGeom prst="rect">
              <a:avLst/>
            </a:prstGeom>
          </p:spPr>
          <p:txBody>
            <a:bodyPr anchor="ctr" rtlCol="false" tIns="50800" lIns="50800" bIns="50800" rIns="50800"/>
            <a:lstStyle/>
            <a:p>
              <a:pPr algn="ctr">
                <a:lnSpc>
                  <a:spcPts val="1960"/>
                </a:lnSpc>
              </a:pPr>
            </a:p>
          </p:txBody>
        </p:sp>
      </p:grpSp>
      <p:sp>
        <p:nvSpPr>
          <p:cNvPr name="TextBox 14" id="14"/>
          <p:cNvSpPr txBox="true"/>
          <p:nvPr/>
        </p:nvSpPr>
        <p:spPr>
          <a:xfrm rot="0">
            <a:off x="13755129" y="1792187"/>
            <a:ext cx="2575571" cy="440055"/>
          </a:xfrm>
          <a:prstGeom prst="rect">
            <a:avLst/>
          </a:prstGeom>
        </p:spPr>
        <p:txBody>
          <a:bodyPr anchor="t" rtlCol="false" tIns="0" lIns="0" bIns="0" rIns="0">
            <a:spAutoFit/>
          </a:bodyPr>
          <a:lstStyle/>
          <a:p>
            <a:pPr algn="ctr">
              <a:lnSpc>
                <a:spcPts val="1635"/>
              </a:lnSpc>
            </a:pPr>
            <a:r>
              <a:rPr lang="en-US" sz="1500">
                <a:solidFill>
                  <a:srgbClr val="232931"/>
                </a:solidFill>
                <a:latin typeface="Old Standard"/>
              </a:rPr>
              <a:t>THE PROCUREMENT PROCESS</a:t>
            </a:r>
          </a:p>
        </p:txBody>
      </p:sp>
      <p:sp>
        <p:nvSpPr>
          <p:cNvPr name="Freeform 15" id="15"/>
          <p:cNvSpPr/>
          <p:nvPr/>
        </p:nvSpPr>
        <p:spPr>
          <a:xfrm flipH="false" flipV="false" rot="-2316405">
            <a:off x="4072983" y="2657019"/>
            <a:ext cx="1649745" cy="1667941"/>
          </a:xfrm>
          <a:custGeom>
            <a:avLst/>
            <a:gdLst/>
            <a:ahLst/>
            <a:cxnLst/>
            <a:rect r="r" b="b" t="t" l="l"/>
            <a:pathLst>
              <a:path h="1667941" w="1649745">
                <a:moveTo>
                  <a:pt x="0" y="0"/>
                </a:moveTo>
                <a:lnTo>
                  <a:pt x="1649745" y="0"/>
                </a:lnTo>
                <a:lnTo>
                  <a:pt x="1649745" y="1667941"/>
                </a:lnTo>
                <a:lnTo>
                  <a:pt x="0" y="16679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4314561" y="3305323"/>
            <a:ext cx="1197810" cy="528995"/>
          </a:xfrm>
          <a:prstGeom prst="rect">
            <a:avLst/>
          </a:prstGeom>
        </p:spPr>
        <p:txBody>
          <a:bodyPr anchor="t" rtlCol="false" tIns="0" lIns="0" bIns="0" rIns="0">
            <a:spAutoFit/>
          </a:bodyPr>
          <a:lstStyle/>
          <a:p>
            <a:pPr algn="ctr">
              <a:lnSpc>
                <a:spcPts val="2246"/>
              </a:lnSpc>
            </a:pPr>
            <a:r>
              <a:rPr lang="en-US" sz="1604">
                <a:solidFill>
                  <a:srgbClr val="593523"/>
                </a:solidFill>
                <a:latin typeface="Dreaming Outloud Sans"/>
              </a:rPr>
              <a:t>Prospective Providers</a:t>
            </a:r>
          </a:p>
        </p:txBody>
      </p:sp>
      <p:sp>
        <p:nvSpPr>
          <p:cNvPr name="Freeform 17" id="17"/>
          <p:cNvSpPr/>
          <p:nvPr/>
        </p:nvSpPr>
        <p:spPr>
          <a:xfrm flipH="false" flipV="false" rot="5400000">
            <a:off x="4611541" y="4484610"/>
            <a:ext cx="707918" cy="504392"/>
          </a:xfrm>
          <a:custGeom>
            <a:avLst/>
            <a:gdLst/>
            <a:ahLst/>
            <a:cxnLst/>
            <a:rect r="r" b="b" t="t" l="l"/>
            <a:pathLst>
              <a:path h="504392" w="707918">
                <a:moveTo>
                  <a:pt x="0" y="0"/>
                </a:moveTo>
                <a:lnTo>
                  <a:pt x="707918" y="0"/>
                </a:lnTo>
                <a:lnTo>
                  <a:pt x="707918" y="504392"/>
                </a:lnTo>
                <a:lnTo>
                  <a:pt x="0" y="5043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1056867">
            <a:off x="1735945" y="2740214"/>
            <a:ext cx="1614973" cy="1632785"/>
          </a:xfrm>
          <a:custGeom>
            <a:avLst/>
            <a:gdLst/>
            <a:ahLst/>
            <a:cxnLst/>
            <a:rect r="r" b="b" t="t" l="l"/>
            <a:pathLst>
              <a:path h="1632785" w="1614973">
                <a:moveTo>
                  <a:pt x="0" y="0"/>
                </a:moveTo>
                <a:lnTo>
                  <a:pt x="1614973" y="0"/>
                </a:lnTo>
                <a:lnTo>
                  <a:pt x="1614973" y="1632785"/>
                </a:lnTo>
                <a:lnTo>
                  <a:pt x="0" y="16327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1875938" y="3048874"/>
            <a:ext cx="1334986" cy="1649548"/>
          </a:xfrm>
          <a:prstGeom prst="rect">
            <a:avLst/>
          </a:prstGeom>
        </p:spPr>
        <p:txBody>
          <a:bodyPr anchor="t" rtlCol="false" tIns="0" lIns="0" bIns="0" rIns="0">
            <a:spAutoFit/>
          </a:bodyPr>
          <a:lstStyle/>
          <a:p>
            <a:pPr algn="ctr">
              <a:lnSpc>
                <a:spcPts val="2206"/>
              </a:lnSpc>
            </a:pPr>
            <a:r>
              <a:rPr lang="en-US" sz="1576">
                <a:solidFill>
                  <a:srgbClr val="593523"/>
                </a:solidFill>
                <a:latin typeface="Dreaming Outloud Sans"/>
              </a:rPr>
              <a:t>To all state-owned enterprises (SOEs)</a:t>
            </a:r>
          </a:p>
          <a:p>
            <a:pPr algn="ctr">
              <a:lnSpc>
                <a:spcPts val="2206"/>
              </a:lnSpc>
            </a:pPr>
          </a:p>
          <a:p>
            <a:pPr algn="ctr">
              <a:lnSpc>
                <a:spcPts val="2206"/>
              </a:lnSpc>
            </a:pPr>
          </a:p>
        </p:txBody>
      </p:sp>
      <p:sp>
        <p:nvSpPr>
          <p:cNvPr name="Freeform 20" id="20"/>
          <p:cNvSpPr/>
          <p:nvPr/>
        </p:nvSpPr>
        <p:spPr>
          <a:xfrm flipH="false" flipV="false" rot="5400000">
            <a:off x="2242776" y="4497386"/>
            <a:ext cx="692997" cy="493760"/>
          </a:xfrm>
          <a:custGeom>
            <a:avLst/>
            <a:gdLst/>
            <a:ahLst/>
            <a:cxnLst/>
            <a:rect r="r" b="b" t="t" l="l"/>
            <a:pathLst>
              <a:path h="493760" w="692997">
                <a:moveTo>
                  <a:pt x="0" y="0"/>
                </a:moveTo>
                <a:lnTo>
                  <a:pt x="692998" y="0"/>
                </a:lnTo>
                <a:lnTo>
                  <a:pt x="692998" y="493760"/>
                </a:lnTo>
                <a:lnTo>
                  <a:pt x="0" y="4937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1076780" y="5071715"/>
            <a:ext cx="5613401" cy="1552575"/>
          </a:xfrm>
          <a:prstGeom prst="rect">
            <a:avLst/>
          </a:prstGeom>
        </p:spPr>
        <p:txBody>
          <a:bodyPr anchor="t" rtlCol="false" tIns="0" lIns="0" bIns="0" rIns="0">
            <a:spAutoFit/>
          </a:bodyPr>
          <a:lstStyle/>
          <a:p>
            <a:pPr algn="just">
              <a:lnSpc>
                <a:spcPts val="3000"/>
              </a:lnSpc>
            </a:pPr>
            <a:r>
              <a:rPr lang="en-US" sz="2000">
                <a:solidFill>
                  <a:srgbClr val="222222"/>
                </a:solidFill>
                <a:latin typeface="Old Standard"/>
              </a:rPr>
              <a:t>Conducting benchmarking visits together to prospective supplier companies abroad, and providing pocket money to parties (persons) from state-owned enterprises during the trip.</a:t>
            </a:r>
          </a:p>
        </p:txBody>
      </p:sp>
      <p:sp>
        <p:nvSpPr>
          <p:cNvPr name="TextBox 22" id="22"/>
          <p:cNvSpPr txBox="true"/>
          <p:nvPr/>
        </p:nvSpPr>
        <p:spPr>
          <a:xfrm rot="0">
            <a:off x="1076780" y="7252940"/>
            <a:ext cx="5613401" cy="1933575"/>
          </a:xfrm>
          <a:prstGeom prst="rect">
            <a:avLst/>
          </a:prstGeom>
        </p:spPr>
        <p:txBody>
          <a:bodyPr anchor="t" rtlCol="false" tIns="0" lIns="0" bIns="0" rIns="0">
            <a:spAutoFit/>
          </a:bodyPr>
          <a:lstStyle/>
          <a:p>
            <a:pPr algn="just">
              <a:lnSpc>
                <a:spcPts val="3000"/>
              </a:lnSpc>
            </a:pPr>
            <a:r>
              <a:rPr lang="en-US" sz="2000">
                <a:solidFill>
                  <a:srgbClr val="222222"/>
                </a:solidFill>
                <a:latin typeface="Old Standard"/>
              </a:rPr>
              <a:t>After returning from the benchmarking visit, parties (persons) from the state-owned enterprises verbally instructed the Procurement Committee to process the procurement and secure the victory of a specific Prospective Provider Company.</a:t>
            </a:r>
          </a:p>
        </p:txBody>
      </p:sp>
      <p:sp>
        <p:nvSpPr>
          <p:cNvPr name="Freeform 23" id="23"/>
          <p:cNvSpPr/>
          <p:nvPr/>
        </p:nvSpPr>
        <p:spPr>
          <a:xfrm flipH="false" flipV="false" rot="5400000">
            <a:off x="3458344" y="6726053"/>
            <a:ext cx="707918" cy="504392"/>
          </a:xfrm>
          <a:custGeom>
            <a:avLst/>
            <a:gdLst/>
            <a:ahLst/>
            <a:cxnLst/>
            <a:rect r="r" b="b" t="t" l="l"/>
            <a:pathLst>
              <a:path h="504392" w="707918">
                <a:moveTo>
                  <a:pt x="0" y="0"/>
                </a:moveTo>
                <a:lnTo>
                  <a:pt x="707918" y="0"/>
                </a:lnTo>
                <a:lnTo>
                  <a:pt x="707918" y="504392"/>
                </a:lnTo>
                <a:lnTo>
                  <a:pt x="0" y="5043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7567870" y="7443440"/>
            <a:ext cx="4253769" cy="1552575"/>
          </a:xfrm>
          <a:prstGeom prst="rect">
            <a:avLst/>
          </a:prstGeom>
        </p:spPr>
        <p:txBody>
          <a:bodyPr anchor="t" rtlCol="false" tIns="0" lIns="0" bIns="0" rIns="0">
            <a:spAutoFit/>
          </a:bodyPr>
          <a:lstStyle/>
          <a:p>
            <a:pPr algn="just">
              <a:lnSpc>
                <a:spcPts val="3000"/>
              </a:lnSpc>
            </a:pPr>
            <a:r>
              <a:rPr lang="en-US" sz="2000">
                <a:solidFill>
                  <a:srgbClr val="222222"/>
                </a:solidFill>
                <a:latin typeface="Old Standard"/>
              </a:rPr>
              <a:t>The Prospective Provider party seeks/borrows another company to be used as a partnering company in the provider selection process.  </a:t>
            </a:r>
          </a:p>
        </p:txBody>
      </p:sp>
      <p:sp>
        <p:nvSpPr>
          <p:cNvPr name="TextBox 25" id="25"/>
          <p:cNvSpPr txBox="true"/>
          <p:nvPr/>
        </p:nvSpPr>
        <p:spPr>
          <a:xfrm rot="0">
            <a:off x="7567870" y="4690715"/>
            <a:ext cx="4263912" cy="2314575"/>
          </a:xfrm>
          <a:prstGeom prst="rect">
            <a:avLst/>
          </a:prstGeom>
        </p:spPr>
        <p:txBody>
          <a:bodyPr anchor="t" rtlCol="false" tIns="0" lIns="0" bIns="0" rIns="0">
            <a:spAutoFit/>
          </a:bodyPr>
          <a:lstStyle/>
          <a:p>
            <a:pPr algn="just">
              <a:lnSpc>
                <a:spcPts val="3000"/>
              </a:lnSpc>
            </a:pPr>
            <a:r>
              <a:rPr lang="en-US" sz="2000">
                <a:solidFill>
                  <a:srgbClr val="222222"/>
                </a:solidFill>
                <a:latin typeface="Old Standard"/>
              </a:rPr>
              <a:t>Parties (persons) from the state-owned enterprises allocate the budget and prepare the procurement documents (including Estimated Budget) using the data provided by the Prospective Provider.</a:t>
            </a:r>
          </a:p>
        </p:txBody>
      </p:sp>
      <p:sp>
        <p:nvSpPr>
          <p:cNvPr name="TextBox 26" id="26"/>
          <p:cNvSpPr txBox="true"/>
          <p:nvPr/>
        </p:nvSpPr>
        <p:spPr>
          <a:xfrm rot="0">
            <a:off x="12699328" y="2537432"/>
            <a:ext cx="4687172" cy="1933575"/>
          </a:xfrm>
          <a:prstGeom prst="rect">
            <a:avLst/>
          </a:prstGeom>
        </p:spPr>
        <p:txBody>
          <a:bodyPr anchor="t" rtlCol="false" tIns="0" lIns="0" bIns="0" rIns="0">
            <a:spAutoFit/>
          </a:bodyPr>
          <a:lstStyle/>
          <a:p>
            <a:pPr algn="just">
              <a:lnSpc>
                <a:spcPts val="3000"/>
              </a:lnSpc>
            </a:pPr>
            <a:r>
              <a:rPr lang="en-US" sz="2000">
                <a:solidFill>
                  <a:srgbClr val="222222"/>
                </a:solidFill>
                <a:latin typeface="Old Standard"/>
              </a:rPr>
              <a:t>The Prospective Provider assists in the bid evaluation process carried out by the Committee to provide justification for awarding the contract to the specific Prospective Provider Company.</a:t>
            </a:r>
          </a:p>
        </p:txBody>
      </p:sp>
      <p:sp>
        <p:nvSpPr>
          <p:cNvPr name="TextBox 27" id="27"/>
          <p:cNvSpPr txBox="true"/>
          <p:nvPr/>
        </p:nvSpPr>
        <p:spPr>
          <a:xfrm rot="0">
            <a:off x="12699328" y="4766281"/>
            <a:ext cx="4687172" cy="1552575"/>
          </a:xfrm>
          <a:prstGeom prst="rect">
            <a:avLst/>
          </a:prstGeom>
        </p:spPr>
        <p:txBody>
          <a:bodyPr anchor="t" rtlCol="false" tIns="0" lIns="0" bIns="0" rIns="0">
            <a:spAutoFit/>
          </a:bodyPr>
          <a:lstStyle/>
          <a:p>
            <a:pPr algn="just">
              <a:lnSpc>
                <a:spcPts val="3000"/>
              </a:lnSpc>
            </a:pPr>
            <a:r>
              <a:rPr lang="en-US" sz="2000">
                <a:solidFill>
                  <a:srgbClr val="222222"/>
                </a:solidFill>
                <a:latin typeface="Old Standard"/>
              </a:rPr>
              <a:t>The committee regulates the requirements and assessment in the bid evaluation (based on information from prospective providers).</a:t>
            </a:r>
          </a:p>
        </p:txBody>
      </p:sp>
      <p:sp>
        <p:nvSpPr>
          <p:cNvPr name="TextBox 28" id="28"/>
          <p:cNvSpPr txBox="true"/>
          <p:nvPr/>
        </p:nvSpPr>
        <p:spPr>
          <a:xfrm rot="0">
            <a:off x="12699328" y="6614131"/>
            <a:ext cx="4687172" cy="1552575"/>
          </a:xfrm>
          <a:prstGeom prst="rect">
            <a:avLst/>
          </a:prstGeom>
        </p:spPr>
        <p:txBody>
          <a:bodyPr anchor="t" rtlCol="false" tIns="0" lIns="0" bIns="0" rIns="0">
            <a:spAutoFit/>
          </a:bodyPr>
          <a:lstStyle/>
          <a:p>
            <a:pPr algn="just">
              <a:lnSpc>
                <a:spcPts val="3000"/>
              </a:lnSpc>
            </a:pPr>
            <a:r>
              <a:rPr lang="en-US" sz="2000">
                <a:solidFill>
                  <a:srgbClr val="222222"/>
                </a:solidFill>
                <a:latin typeface="Old Standard"/>
              </a:rPr>
              <a:t>Parties (persons) from the state-owned enterprises designates the Prospective Provider as the Winner as a result of arranging the bidding process</a:t>
            </a:r>
          </a:p>
        </p:txBody>
      </p:sp>
      <p:sp>
        <p:nvSpPr>
          <p:cNvPr name="TextBox 29" id="29"/>
          <p:cNvSpPr txBox="true"/>
          <p:nvPr/>
        </p:nvSpPr>
        <p:spPr>
          <a:xfrm rot="0">
            <a:off x="12699328" y="8558817"/>
            <a:ext cx="4888507" cy="1171575"/>
          </a:xfrm>
          <a:prstGeom prst="rect">
            <a:avLst/>
          </a:prstGeom>
        </p:spPr>
        <p:txBody>
          <a:bodyPr anchor="t" rtlCol="false" tIns="0" lIns="0" bIns="0" rIns="0">
            <a:spAutoFit/>
          </a:bodyPr>
          <a:lstStyle/>
          <a:p>
            <a:pPr algn="just">
              <a:lnSpc>
                <a:spcPts val="3000"/>
              </a:lnSpc>
            </a:pPr>
            <a:r>
              <a:rPr lang="en-US" sz="2000">
                <a:solidFill>
                  <a:srgbClr val="222222"/>
                </a:solidFill>
                <a:latin typeface="Old Standard"/>
              </a:rPr>
              <a:t>The Provider provides a flow of funds to the (certain individual) from the state-owned company.</a:t>
            </a:r>
          </a:p>
        </p:txBody>
      </p:sp>
      <p:sp>
        <p:nvSpPr>
          <p:cNvPr name="Freeform 30" id="30"/>
          <p:cNvSpPr/>
          <p:nvPr/>
        </p:nvSpPr>
        <p:spPr>
          <a:xfrm flipH="false" flipV="false" rot="0">
            <a:off x="6849037" y="8072623"/>
            <a:ext cx="559977" cy="398983"/>
          </a:xfrm>
          <a:custGeom>
            <a:avLst/>
            <a:gdLst/>
            <a:ahLst/>
            <a:cxnLst/>
            <a:rect r="r" b="b" t="t" l="l"/>
            <a:pathLst>
              <a:path h="398983" w="559977">
                <a:moveTo>
                  <a:pt x="0" y="0"/>
                </a:moveTo>
                <a:lnTo>
                  <a:pt x="559977" y="0"/>
                </a:lnTo>
                <a:lnTo>
                  <a:pt x="559977" y="398983"/>
                </a:lnTo>
                <a:lnTo>
                  <a:pt x="0" y="3989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5400000">
            <a:off x="9448799" y="7101509"/>
            <a:ext cx="491912" cy="350487"/>
          </a:xfrm>
          <a:custGeom>
            <a:avLst/>
            <a:gdLst/>
            <a:ahLst/>
            <a:cxnLst/>
            <a:rect r="r" b="b" t="t" l="l"/>
            <a:pathLst>
              <a:path h="350487" w="491912">
                <a:moveTo>
                  <a:pt x="0" y="0"/>
                </a:moveTo>
                <a:lnTo>
                  <a:pt x="491912" y="0"/>
                </a:lnTo>
                <a:lnTo>
                  <a:pt x="491912" y="350487"/>
                </a:lnTo>
                <a:lnTo>
                  <a:pt x="0" y="3504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2" id="32"/>
          <p:cNvSpPr/>
          <p:nvPr/>
        </p:nvSpPr>
        <p:spPr>
          <a:xfrm flipH="false" flipV="false" rot="5400000">
            <a:off x="14986515" y="4558650"/>
            <a:ext cx="392342" cy="279544"/>
          </a:xfrm>
          <a:custGeom>
            <a:avLst/>
            <a:gdLst/>
            <a:ahLst/>
            <a:cxnLst/>
            <a:rect r="r" b="b" t="t" l="l"/>
            <a:pathLst>
              <a:path h="279544" w="392342">
                <a:moveTo>
                  <a:pt x="0" y="0"/>
                </a:moveTo>
                <a:lnTo>
                  <a:pt x="392342" y="0"/>
                </a:lnTo>
                <a:lnTo>
                  <a:pt x="392342" y="279544"/>
                </a:lnTo>
                <a:lnTo>
                  <a:pt x="0" y="2795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3" id="33"/>
          <p:cNvSpPr/>
          <p:nvPr/>
        </p:nvSpPr>
        <p:spPr>
          <a:xfrm flipH="false" flipV="false" rot="5400000">
            <a:off x="14986515" y="6288347"/>
            <a:ext cx="392342" cy="279544"/>
          </a:xfrm>
          <a:custGeom>
            <a:avLst/>
            <a:gdLst/>
            <a:ahLst/>
            <a:cxnLst/>
            <a:rect r="r" b="b" t="t" l="l"/>
            <a:pathLst>
              <a:path h="279544" w="392342">
                <a:moveTo>
                  <a:pt x="0" y="0"/>
                </a:moveTo>
                <a:lnTo>
                  <a:pt x="392342" y="0"/>
                </a:lnTo>
                <a:lnTo>
                  <a:pt x="392342" y="279544"/>
                </a:lnTo>
                <a:lnTo>
                  <a:pt x="0" y="2795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4" id="34"/>
          <p:cNvSpPr/>
          <p:nvPr/>
        </p:nvSpPr>
        <p:spPr>
          <a:xfrm flipH="false" flipV="false" rot="5400000">
            <a:off x="14986515" y="8331834"/>
            <a:ext cx="392342" cy="279544"/>
          </a:xfrm>
          <a:custGeom>
            <a:avLst/>
            <a:gdLst/>
            <a:ahLst/>
            <a:cxnLst/>
            <a:rect r="r" b="b" t="t" l="l"/>
            <a:pathLst>
              <a:path h="279544" w="392342">
                <a:moveTo>
                  <a:pt x="0" y="0"/>
                </a:moveTo>
                <a:lnTo>
                  <a:pt x="392342" y="0"/>
                </a:lnTo>
                <a:lnTo>
                  <a:pt x="392342" y="279544"/>
                </a:lnTo>
                <a:lnTo>
                  <a:pt x="0" y="2795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35" id="35"/>
          <p:cNvSpPr/>
          <p:nvPr/>
        </p:nvSpPr>
        <p:spPr>
          <a:xfrm>
            <a:off x="6062823" y="3537556"/>
            <a:ext cx="6492240"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0">
            <a:off x="12900922" y="8008625"/>
            <a:ext cx="6048000" cy="3333960"/>
          </a:xfrm>
          <a:custGeom>
            <a:avLst/>
            <a:gdLst/>
            <a:ahLst/>
            <a:cxnLst/>
            <a:rect r="r" b="b" t="t" l="l"/>
            <a:pathLst>
              <a:path h="3333960" w="6048000">
                <a:moveTo>
                  <a:pt x="0" y="0"/>
                </a:moveTo>
                <a:lnTo>
                  <a:pt x="6048000" y="0"/>
                </a:lnTo>
                <a:lnTo>
                  <a:pt x="6048000" y="3333960"/>
                </a:lnTo>
                <a:lnTo>
                  <a:pt x="0" y="3333960"/>
                </a:lnTo>
                <a:lnTo>
                  <a:pt x="0" y="0"/>
                </a:lnTo>
                <a:close/>
              </a:path>
            </a:pathLst>
          </a:custGeom>
          <a:blipFill>
            <a:blip r:embed="rId2"/>
            <a:stretch>
              <a:fillRect l="0" t="0" r="0" b="0"/>
            </a:stretch>
          </a:blipFill>
        </p:spPr>
      </p:sp>
      <p:sp>
        <p:nvSpPr>
          <p:cNvPr name="Freeform 3" id="3"/>
          <p:cNvSpPr/>
          <p:nvPr/>
        </p:nvSpPr>
        <p:spPr>
          <a:xfrm flipH="false" flipV="false" rot="0">
            <a:off x="6852922" y="7591320"/>
            <a:ext cx="6048000" cy="3333960"/>
          </a:xfrm>
          <a:custGeom>
            <a:avLst/>
            <a:gdLst/>
            <a:ahLst/>
            <a:cxnLst/>
            <a:rect r="r" b="b" t="t" l="l"/>
            <a:pathLst>
              <a:path h="3333960" w="6048000">
                <a:moveTo>
                  <a:pt x="0" y="0"/>
                </a:moveTo>
                <a:lnTo>
                  <a:pt x="6048000" y="0"/>
                </a:lnTo>
                <a:lnTo>
                  <a:pt x="6048000" y="3333960"/>
                </a:lnTo>
                <a:lnTo>
                  <a:pt x="0" y="3333960"/>
                </a:lnTo>
                <a:lnTo>
                  <a:pt x="0" y="0"/>
                </a:lnTo>
                <a:close/>
              </a:path>
            </a:pathLst>
          </a:custGeom>
          <a:blipFill>
            <a:blip r:embed="rId2"/>
            <a:stretch>
              <a:fillRect l="0" t="0" r="0" b="0"/>
            </a:stretch>
          </a:blipFill>
        </p:spPr>
      </p:sp>
      <p:sp>
        <p:nvSpPr>
          <p:cNvPr name="Freeform 4" id="4"/>
          <p:cNvSpPr/>
          <p:nvPr/>
        </p:nvSpPr>
        <p:spPr>
          <a:xfrm flipH="false" flipV="false" rot="0">
            <a:off x="9452727" y="7591320"/>
            <a:ext cx="6048000" cy="3333960"/>
          </a:xfrm>
          <a:custGeom>
            <a:avLst/>
            <a:gdLst/>
            <a:ahLst/>
            <a:cxnLst/>
            <a:rect r="r" b="b" t="t" l="l"/>
            <a:pathLst>
              <a:path h="3333960" w="6048000">
                <a:moveTo>
                  <a:pt x="0" y="0"/>
                </a:moveTo>
                <a:lnTo>
                  <a:pt x="6048000" y="0"/>
                </a:lnTo>
                <a:lnTo>
                  <a:pt x="6048000" y="3333960"/>
                </a:lnTo>
                <a:lnTo>
                  <a:pt x="0" y="3333960"/>
                </a:lnTo>
                <a:lnTo>
                  <a:pt x="0" y="0"/>
                </a:lnTo>
                <a:close/>
              </a:path>
            </a:pathLst>
          </a:custGeom>
          <a:blipFill>
            <a:blip r:embed="rId2"/>
            <a:stretch>
              <a:fillRect l="0" t="0" r="0" b="0"/>
            </a:stretch>
          </a:blipFill>
        </p:spPr>
      </p:sp>
      <p:sp>
        <p:nvSpPr>
          <p:cNvPr name="Freeform 5" id="5"/>
          <p:cNvSpPr/>
          <p:nvPr/>
        </p:nvSpPr>
        <p:spPr>
          <a:xfrm flipH="false" flipV="false" rot="0">
            <a:off x="3404727" y="7792427"/>
            <a:ext cx="6048000" cy="3333960"/>
          </a:xfrm>
          <a:custGeom>
            <a:avLst/>
            <a:gdLst/>
            <a:ahLst/>
            <a:cxnLst/>
            <a:rect r="r" b="b" t="t" l="l"/>
            <a:pathLst>
              <a:path h="3333960" w="6048000">
                <a:moveTo>
                  <a:pt x="0" y="0"/>
                </a:moveTo>
                <a:lnTo>
                  <a:pt x="6048000" y="0"/>
                </a:lnTo>
                <a:lnTo>
                  <a:pt x="6048000" y="3333960"/>
                </a:lnTo>
                <a:lnTo>
                  <a:pt x="0" y="3333960"/>
                </a:lnTo>
                <a:lnTo>
                  <a:pt x="0" y="0"/>
                </a:lnTo>
                <a:close/>
              </a:path>
            </a:pathLst>
          </a:custGeom>
          <a:blipFill>
            <a:blip r:embed="rId2"/>
            <a:stretch>
              <a:fillRect l="0" t="0" r="0" b="0"/>
            </a:stretch>
          </a:blipFill>
        </p:spPr>
      </p:sp>
      <p:sp>
        <p:nvSpPr>
          <p:cNvPr name="Freeform 6" id="6"/>
          <p:cNvSpPr/>
          <p:nvPr/>
        </p:nvSpPr>
        <p:spPr>
          <a:xfrm flipH="false" flipV="false" rot="0">
            <a:off x="0" y="7591320"/>
            <a:ext cx="6048000" cy="3333960"/>
          </a:xfrm>
          <a:custGeom>
            <a:avLst/>
            <a:gdLst/>
            <a:ahLst/>
            <a:cxnLst/>
            <a:rect r="r" b="b" t="t" l="l"/>
            <a:pathLst>
              <a:path h="3333960" w="6048000">
                <a:moveTo>
                  <a:pt x="0" y="0"/>
                </a:moveTo>
                <a:lnTo>
                  <a:pt x="6048000" y="0"/>
                </a:lnTo>
                <a:lnTo>
                  <a:pt x="6048000" y="3333960"/>
                </a:lnTo>
                <a:lnTo>
                  <a:pt x="0" y="3333960"/>
                </a:lnTo>
                <a:lnTo>
                  <a:pt x="0" y="0"/>
                </a:lnTo>
                <a:close/>
              </a:path>
            </a:pathLst>
          </a:custGeom>
          <a:blipFill>
            <a:blip r:embed="rId2"/>
            <a:stretch>
              <a:fillRect l="0" t="0" r="0" b="0"/>
            </a:stretch>
          </a:blipFill>
        </p:spPr>
      </p:sp>
      <p:sp>
        <p:nvSpPr>
          <p:cNvPr name="Freeform 7" id="7"/>
          <p:cNvSpPr/>
          <p:nvPr/>
        </p:nvSpPr>
        <p:spPr>
          <a:xfrm flipH="false" flipV="false" rot="0">
            <a:off x="-3024000" y="7289740"/>
            <a:ext cx="6048000" cy="3635540"/>
          </a:xfrm>
          <a:custGeom>
            <a:avLst/>
            <a:gdLst/>
            <a:ahLst/>
            <a:cxnLst/>
            <a:rect r="r" b="b" t="t" l="l"/>
            <a:pathLst>
              <a:path h="3635540" w="6048000">
                <a:moveTo>
                  <a:pt x="0" y="0"/>
                </a:moveTo>
                <a:lnTo>
                  <a:pt x="6048000" y="0"/>
                </a:lnTo>
                <a:lnTo>
                  <a:pt x="6048000" y="3635540"/>
                </a:lnTo>
                <a:lnTo>
                  <a:pt x="0" y="3635540"/>
                </a:lnTo>
                <a:lnTo>
                  <a:pt x="0" y="0"/>
                </a:lnTo>
                <a:close/>
              </a:path>
            </a:pathLst>
          </a:custGeom>
          <a:blipFill>
            <a:blip r:embed="rId2"/>
            <a:stretch>
              <a:fillRect l="-4522" t="0" r="-4522" b="0"/>
            </a:stretch>
          </a:blipFill>
        </p:spPr>
      </p:sp>
      <p:sp>
        <p:nvSpPr>
          <p:cNvPr name="Freeform 8" id="8"/>
          <p:cNvSpPr/>
          <p:nvPr/>
        </p:nvSpPr>
        <p:spPr>
          <a:xfrm flipH="false" flipV="false" rot="0">
            <a:off x="1028700" y="2940425"/>
            <a:ext cx="2314505" cy="1405608"/>
          </a:xfrm>
          <a:custGeom>
            <a:avLst/>
            <a:gdLst/>
            <a:ahLst/>
            <a:cxnLst/>
            <a:rect r="r" b="b" t="t" l="l"/>
            <a:pathLst>
              <a:path h="1405608" w="2314505">
                <a:moveTo>
                  <a:pt x="0" y="0"/>
                </a:moveTo>
                <a:lnTo>
                  <a:pt x="2314505" y="0"/>
                </a:lnTo>
                <a:lnTo>
                  <a:pt x="2314505" y="1405608"/>
                </a:lnTo>
                <a:lnTo>
                  <a:pt x="0" y="1405608"/>
                </a:lnTo>
                <a:lnTo>
                  <a:pt x="0" y="0"/>
                </a:lnTo>
                <a:close/>
              </a:path>
            </a:pathLst>
          </a:custGeom>
          <a:blipFill>
            <a:blip r:embed="rId3"/>
            <a:stretch>
              <a:fillRect l="-19805" t="0" r="-19805" b="0"/>
            </a:stretch>
          </a:blipFill>
        </p:spPr>
      </p:sp>
      <p:sp>
        <p:nvSpPr>
          <p:cNvPr name="Freeform 9" id="9"/>
          <p:cNvSpPr/>
          <p:nvPr/>
        </p:nvSpPr>
        <p:spPr>
          <a:xfrm flipH="false" flipV="false" rot="0">
            <a:off x="3344513" y="3465833"/>
            <a:ext cx="497953" cy="354792"/>
          </a:xfrm>
          <a:custGeom>
            <a:avLst/>
            <a:gdLst/>
            <a:ahLst/>
            <a:cxnLst/>
            <a:rect r="r" b="b" t="t" l="l"/>
            <a:pathLst>
              <a:path h="354792" w="497953">
                <a:moveTo>
                  <a:pt x="0" y="0"/>
                </a:moveTo>
                <a:lnTo>
                  <a:pt x="497954" y="0"/>
                </a:lnTo>
                <a:lnTo>
                  <a:pt x="497954" y="354792"/>
                </a:lnTo>
                <a:lnTo>
                  <a:pt x="0" y="354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5991208" y="4854070"/>
            <a:ext cx="430576" cy="306785"/>
          </a:xfrm>
          <a:custGeom>
            <a:avLst/>
            <a:gdLst/>
            <a:ahLst/>
            <a:cxnLst/>
            <a:rect r="r" b="b" t="t" l="l"/>
            <a:pathLst>
              <a:path h="306785" w="430576">
                <a:moveTo>
                  <a:pt x="0" y="0"/>
                </a:moveTo>
                <a:lnTo>
                  <a:pt x="430576" y="0"/>
                </a:lnTo>
                <a:lnTo>
                  <a:pt x="430576" y="306786"/>
                </a:lnTo>
                <a:lnTo>
                  <a:pt x="0" y="30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028700" y="5507452"/>
            <a:ext cx="2314505" cy="1564098"/>
          </a:xfrm>
          <a:custGeom>
            <a:avLst/>
            <a:gdLst/>
            <a:ahLst/>
            <a:cxnLst/>
            <a:rect r="r" b="b" t="t" l="l"/>
            <a:pathLst>
              <a:path h="1564098" w="2314505">
                <a:moveTo>
                  <a:pt x="0" y="0"/>
                </a:moveTo>
                <a:lnTo>
                  <a:pt x="2314505" y="0"/>
                </a:lnTo>
                <a:lnTo>
                  <a:pt x="2314505" y="1564098"/>
                </a:lnTo>
                <a:lnTo>
                  <a:pt x="0" y="1564098"/>
                </a:lnTo>
                <a:lnTo>
                  <a:pt x="0" y="0"/>
                </a:lnTo>
                <a:close/>
              </a:path>
            </a:pathLst>
          </a:custGeom>
          <a:blipFill>
            <a:blip r:embed="rId3"/>
            <a:stretch>
              <a:fillRect l="-27675" t="0" r="-27675" b="0"/>
            </a:stretch>
          </a:blipFill>
        </p:spPr>
      </p:sp>
      <p:sp>
        <p:nvSpPr>
          <p:cNvPr name="Freeform 12" id="12"/>
          <p:cNvSpPr/>
          <p:nvPr/>
        </p:nvSpPr>
        <p:spPr>
          <a:xfrm flipH="false" flipV="false" rot="0">
            <a:off x="3366544" y="6289501"/>
            <a:ext cx="453892" cy="323398"/>
          </a:xfrm>
          <a:custGeom>
            <a:avLst/>
            <a:gdLst/>
            <a:ahLst/>
            <a:cxnLst/>
            <a:rect r="r" b="b" t="t" l="l"/>
            <a:pathLst>
              <a:path h="323398" w="453892">
                <a:moveTo>
                  <a:pt x="0" y="0"/>
                </a:moveTo>
                <a:lnTo>
                  <a:pt x="453892" y="0"/>
                </a:lnTo>
                <a:lnTo>
                  <a:pt x="453892" y="323398"/>
                </a:lnTo>
                <a:lnTo>
                  <a:pt x="0" y="323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4827391" y="6651886"/>
            <a:ext cx="2001333" cy="1051822"/>
          </a:xfrm>
          <a:custGeom>
            <a:avLst/>
            <a:gdLst/>
            <a:ahLst/>
            <a:cxnLst/>
            <a:rect r="r" b="b" t="t" l="l"/>
            <a:pathLst>
              <a:path h="1051822" w="2001333">
                <a:moveTo>
                  <a:pt x="0" y="0"/>
                </a:moveTo>
                <a:lnTo>
                  <a:pt x="2001333" y="0"/>
                </a:lnTo>
                <a:lnTo>
                  <a:pt x="2001333" y="1051822"/>
                </a:lnTo>
                <a:lnTo>
                  <a:pt x="0" y="1051822"/>
                </a:lnTo>
                <a:lnTo>
                  <a:pt x="0" y="0"/>
                </a:lnTo>
                <a:close/>
              </a:path>
            </a:pathLst>
          </a:custGeom>
          <a:blipFill>
            <a:blip r:embed="rId3"/>
            <a:stretch>
              <a:fillRect l="-10409" t="0" r="-10409" b="0"/>
            </a:stretch>
          </a:blipFill>
        </p:spPr>
      </p:sp>
      <p:sp>
        <p:nvSpPr>
          <p:cNvPr name="Freeform 14" id="14"/>
          <p:cNvSpPr/>
          <p:nvPr/>
        </p:nvSpPr>
        <p:spPr>
          <a:xfrm flipH="false" flipV="false" rot="0">
            <a:off x="14623490" y="2985044"/>
            <a:ext cx="2224201" cy="790914"/>
          </a:xfrm>
          <a:custGeom>
            <a:avLst/>
            <a:gdLst/>
            <a:ahLst/>
            <a:cxnLst/>
            <a:rect r="r" b="b" t="t" l="l"/>
            <a:pathLst>
              <a:path h="790914" w="2224201">
                <a:moveTo>
                  <a:pt x="0" y="0"/>
                </a:moveTo>
                <a:lnTo>
                  <a:pt x="2224201" y="0"/>
                </a:lnTo>
                <a:lnTo>
                  <a:pt x="2224201" y="790914"/>
                </a:lnTo>
                <a:lnTo>
                  <a:pt x="0" y="790914"/>
                </a:lnTo>
                <a:lnTo>
                  <a:pt x="0" y="0"/>
                </a:lnTo>
                <a:close/>
              </a:path>
            </a:pathLst>
          </a:custGeom>
          <a:blipFill>
            <a:blip r:embed="rId3"/>
            <a:stretch>
              <a:fillRect l="-11736" t="0" r="-11736" b="-51044"/>
            </a:stretch>
          </a:blipFill>
        </p:spPr>
      </p:sp>
      <p:sp>
        <p:nvSpPr>
          <p:cNvPr name="Freeform 15" id="15"/>
          <p:cNvSpPr/>
          <p:nvPr/>
        </p:nvSpPr>
        <p:spPr>
          <a:xfrm flipH="false" flipV="false" rot="0">
            <a:off x="9254880" y="7215149"/>
            <a:ext cx="453892" cy="323398"/>
          </a:xfrm>
          <a:custGeom>
            <a:avLst/>
            <a:gdLst/>
            <a:ahLst/>
            <a:cxnLst/>
            <a:rect r="r" b="b" t="t" l="l"/>
            <a:pathLst>
              <a:path h="323398" w="453892">
                <a:moveTo>
                  <a:pt x="0" y="0"/>
                </a:moveTo>
                <a:lnTo>
                  <a:pt x="453891" y="0"/>
                </a:lnTo>
                <a:lnTo>
                  <a:pt x="453891" y="323398"/>
                </a:lnTo>
                <a:lnTo>
                  <a:pt x="0" y="323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1753383" y="4649344"/>
            <a:ext cx="453892" cy="323398"/>
          </a:xfrm>
          <a:custGeom>
            <a:avLst/>
            <a:gdLst/>
            <a:ahLst/>
            <a:cxnLst/>
            <a:rect r="r" b="b" t="t" l="l"/>
            <a:pathLst>
              <a:path h="323398" w="453892">
                <a:moveTo>
                  <a:pt x="0" y="0"/>
                </a:moveTo>
                <a:lnTo>
                  <a:pt x="453891" y="0"/>
                </a:lnTo>
                <a:lnTo>
                  <a:pt x="453891" y="323398"/>
                </a:lnTo>
                <a:lnTo>
                  <a:pt x="0" y="323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10800000">
            <a:off x="14169598" y="3218802"/>
            <a:ext cx="453892" cy="323398"/>
          </a:xfrm>
          <a:custGeom>
            <a:avLst/>
            <a:gdLst/>
            <a:ahLst/>
            <a:cxnLst/>
            <a:rect r="r" b="b" t="t" l="l"/>
            <a:pathLst>
              <a:path h="323398" w="453892">
                <a:moveTo>
                  <a:pt x="0" y="0"/>
                </a:moveTo>
                <a:lnTo>
                  <a:pt x="453892" y="0"/>
                </a:lnTo>
                <a:lnTo>
                  <a:pt x="453892" y="323398"/>
                </a:lnTo>
                <a:lnTo>
                  <a:pt x="0" y="323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10800000">
            <a:off x="14357620" y="7071550"/>
            <a:ext cx="453892" cy="323398"/>
          </a:xfrm>
          <a:custGeom>
            <a:avLst/>
            <a:gdLst/>
            <a:ahLst/>
            <a:cxnLst/>
            <a:rect r="r" b="b" t="t" l="l"/>
            <a:pathLst>
              <a:path h="323398" w="453892">
                <a:moveTo>
                  <a:pt x="0" y="0"/>
                </a:moveTo>
                <a:lnTo>
                  <a:pt x="453892" y="0"/>
                </a:lnTo>
                <a:lnTo>
                  <a:pt x="453892" y="323398"/>
                </a:lnTo>
                <a:lnTo>
                  <a:pt x="0" y="323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3842467" y="2226762"/>
            <a:ext cx="5301533" cy="2584281"/>
            <a:chOff x="0" y="0"/>
            <a:chExt cx="1396289" cy="680634"/>
          </a:xfrm>
        </p:grpSpPr>
        <p:sp>
          <p:nvSpPr>
            <p:cNvPr name="Freeform 20" id="20"/>
            <p:cNvSpPr/>
            <p:nvPr/>
          </p:nvSpPr>
          <p:spPr>
            <a:xfrm flipH="false" flipV="false" rot="0">
              <a:off x="0" y="0"/>
              <a:ext cx="1396289" cy="680634"/>
            </a:xfrm>
            <a:custGeom>
              <a:avLst/>
              <a:gdLst/>
              <a:ahLst/>
              <a:cxnLst/>
              <a:rect r="r" b="b" t="t" l="l"/>
              <a:pathLst>
                <a:path h="680634" w="1396289">
                  <a:moveTo>
                    <a:pt x="74476" y="0"/>
                  </a:moveTo>
                  <a:lnTo>
                    <a:pt x="1321812" y="0"/>
                  </a:lnTo>
                  <a:cubicBezTo>
                    <a:pt x="1341565" y="0"/>
                    <a:pt x="1360508" y="7847"/>
                    <a:pt x="1374475" y="21814"/>
                  </a:cubicBezTo>
                  <a:cubicBezTo>
                    <a:pt x="1388442" y="35781"/>
                    <a:pt x="1396289" y="54724"/>
                    <a:pt x="1396289" y="74476"/>
                  </a:cubicBezTo>
                  <a:lnTo>
                    <a:pt x="1396289" y="606158"/>
                  </a:lnTo>
                  <a:cubicBezTo>
                    <a:pt x="1396289" y="625910"/>
                    <a:pt x="1388442" y="644853"/>
                    <a:pt x="1374475" y="658820"/>
                  </a:cubicBezTo>
                  <a:cubicBezTo>
                    <a:pt x="1360508" y="672787"/>
                    <a:pt x="1341565" y="680634"/>
                    <a:pt x="1321812" y="680634"/>
                  </a:cubicBezTo>
                  <a:lnTo>
                    <a:pt x="74476" y="680634"/>
                  </a:lnTo>
                  <a:cubicBezTo>
                    <a:pt x="54724" y="680634"/>
                    <a:pt x="35781" y="672787"/>
                    <a:pt x="21814" y="658820"/>
                  </a:cubicBezTo>
                  <a:cubicBezTo>
                    <a:pt x="7847" y="644853"/>
                    <a:pt x="0" y="625910"/>
                    <a:pt x="0" y="606158"/>
                  </a:cubicBezTo>
                  <a:lnTo>
                    <a:pt x="0" y="74476"/>
                  </a:lnTo>
                  <a:cubicBezTo>
                    <a:pt x="0" y="54724"/>
                    <a:pt x="7847" y="35781"/>
                    <a:pt x="21814" y="21814"/>
                  </a:cubicBezTo>
                  <a:cubicBezTo>
                    <a:pt x="35781" y="7847"/>
                    <a:pt x="54724" y="0"/>
                    <a:pt x="74476" y="0"/>
                  </a:cubicBezTo>
                  <a:close/>
                </a:path>
              </a:pathLst>
            </a:custGeom>
            <a:solidFill>
              <a:srgbClr val="DDD9B7">
                <a:alpha val="60784"/>
              </a:srgbClr>
            </a:solidFill>
          </p:spPr>
        </p:sp>
        <p:sp>
          <p:nvSpPr>
            <p:cNvPr name="TextBox 21" id="21"/>
            <p:cNvSpPr txBox="true"/>
            <p:nvPr/>
          </p:nvSpPr>
          <p:spPr>
            <a:xfrm>
              <a:off x="0" y="-38100"/>
              <a:ext cx="1396289" cy="718734"/>
            </a:xfrm>
            <a:prstGeom prst="rect">
              <a:avLst/>
            </a:prstGeom>
          </p:spPr>
          <p:txBody>
            <a:bodyPr anchor="ctr" rtlCol="false" tIns="50800" lIns="50800" bIns="50800" rIns="50800"/>
            <a:lstStyle/>
            <a:p>
              <a:pPr algn="ctr">
                <a:lnSpc>
                  <a:spcPts val="2206"/>
                </a:lnSpc>
              </a:pPr>
            </a:p>
          </p:txBody>
        </p:sp>
      </p:grpSp>
      <p:sp>
        <p:nvSpPr>
          <p:cNvPr name="TextBox 22" id="22"/>
          <p:cNvSpPr txBox="true"/>
          <p:nvPr/>
        </p:nvSpPr>
        <p:spPr>
          <a:xfrm rot="0">
            <a:off x="3809776" y="2377690"/>
            <a:ext cx="4979168" cy="2287905"/>
          </a:xfrm>
          <a:prstGeom prst="rect">
            <a:avLst/>
          </a:prstGeom>
        </p:spPr>
        <p:txBody>
          <a:bodyPr anchor="t" rtlCol="false" tIns="0" lIns="0" bIns="0" rIns="0">
            <a:spAutoFit/>
          </a:bodyPr>
          <a:lstStyle/>
          <a:p>
            <a:pPr algn="just" marL="367031" indent="-183515" lvl="1">
              <a:lnSpc>
                <a:spcPts val="2550"/>
              </a:lnSpc>
              <a:buFont typeface="Arial"/>
              <a:buChar char="•"/>
            </a:pPr>
            <a:r>
              <a:rPr lang="en-US" sz="1700">
                <a:solidFill>
                  <a:srgbClr val="000000"/>
                </a:solidFill>
                <a:latin typeface="Old Standard"/>
              </a:rPr>
              <a:t>The CEO initiates the preparation of the company's investment project without adequate needs assessment;</a:t>
            </a:r>
          </a:p>
          <a:p>
            <a:pPr algn="just" marL="367031" indent="-183515" lvl="1">
              <a:lnSpc>
                <a:spcPts val="2550"/>
              </a:lnSpc>
              <a:buFont typeface="Arial"/>
              <a:buChar char="•"/>
            </a:pPr>
            <a:r>
              <a:rPr lang="en-US" sz="1700">
                <a:solidFill>
                  <a:srgbClr val="000000"/>
                </a:solidFill>
                <a:latin typeface="Old Standard"/>
              </a:rPr>
              <a:t>Ensures/organizes activities to be included in the company's activity plan and budget, and initiates the acquisition of funds from loans and/or additional government capital participation.</a:t>
            </a:r>
          </a:p>
        </p:txBody>
      </p:sp>
      <p:sp>
        <p:nvSpPr>
          <p:cNvPr name="TextBox 23" id="23"/>
          <p:cNvSpPr txBox="true"/>
          <p:nvPr/>
        </p:nvSpPr>
        <p:spPr>
          <a:xfrm rot="159171">
            <a:off x="5398627" y="277291"/>
            <a:ext cx="7910520" cy="1767372"/>
          </a:xfrm>
          <a:prstGeom prst="rect">
            <a:avLst/>
          </a:prstGeom>
        </p:spPr>
        <p:txBody>
          <a:bodyPr anchor="t" rtlCol="false" tIns="0" lIns="0" bIns="0" rIns="0">
            <a:spAutoFit/>
          </a:bodyPr>
          <a:lstStyle/>
          <a:p>
            <a:pPr algn="ctr">
              <a:lnSpc>
                <a:spcPts val="4593"/>
              </a:lnSpc>
            </a:pPr>
            <a:r>
              <a:rPr lang="en-US" sz="4593">
                <a:solidFill>
                  <a:srgbClr val="242323"/>
                </a:solidFill>
                <a:latin typeface="More Sugar"/>
              </a:rPr>
              <a:t>Procurement Arrangement </a:t>
            </a:r>
          </a:p>
          <a:p>
            <a:pPr algn="ctr">
              <a:lnSpc>
                <a:spcPts val="4593"/>
              </a:lnSpc>
            </a:pPr>
          </a:p>
          <a:p>
            <a:pPr algn="ctr">
              <a:lnSpc>
                <a:spcPts val="4593"/>
              </a:lnSpc>
            </a:pPr>
          </a:p>
          <a:p>
            <a:pPr algn="ctr">
              <a:lnSpc>
                <a:spcPts val="4593"/>
              </a:lnSpc>
            </a:pPr>
          </a:p>
        </p:txBody>
      </p:sp>
      <p:sp>
        <p:nvSpPr>
          <p:cNvPr name="TextBox 24" id="24"/>
          <p:cNvSpPr txBox="true"/>
          <p:nvPr/>
        </p:nvSpPr>
        <p:spPr>
          <a:xfrm rot="0">
            <a:off x="6852922" y="1123950"/>
            <a:ext cx="4803914" cy="1007901"/>
          </a:xfrm>
          <a:prstGeom prst="rect">
            <a:avLst/>
          </a:prstGeom>
        </p:spPr>
        <p:txBody>
          <a:bodyPr anchor="t" rtlCol="false" tIns="0" lIns="0" bIns="0" rIns="0">
            <a:spAutoFit/>
          </a:bodyPr>
          <a:lstStyle/>
          <a:p>
            <a:pPr algn="ctr">
              <a:lnSpc>
                <a:spcPts val="4593"/>
              </a:lnSpc>
            </a:pPr>
            <a:r>
              <a:rPr lang="en-US" sz="4593">
                <a:solidFill>
                  <a:srgbClr val="242323"/>
                </a:solidFill>
                <a:latin typeface="More Sugar"/>
              </a:rPr>
              <a:t>&amp; Price Mark-up</a:t>
            </a:r>
          </a:p>
          <a:p>
            <a:pPr algn="ctr">
              <a:lnSpc>
                <a:spcPts val="4593"/>
              </a:lnSpc>
            </a:pPr>
          </a:p>
          <a:p>
            <a:pPr algn="ctr">
              <a:lnSpc>
                <a:spcPts val="4593"/>
              </a:lnSpc>
            </a:pPr>
          </a:p>
        </p:txBody>
      </p:sp>
      <p:sp>
        <p:nvSpPr>
          <p:cNvPr name="TextBox 25" id="25"/>
          <p:cNvSpPr txBox="true"/>
          <p:nvPr/>
        </p:nvSpPr>
        <p:spPr>
          <a:xfrm rot="0">
            <a:off x="1227569" y="3010293"/>
            <a:ext cx="1916767" cy="1227773"/>
          </a:xfrm>
          <a:prstGeom prst="rect">
            <a:avLst/>
          </a:prstGeom>
        </p:spPr>
        <p:txBody>
          <a:bodyPr anchor="t" rtlCol="false" tIns="0" lIns="0" bIns="0" rIns="0">
            <a:spAutoFit/>
          </a:bodyPr>
          <a:lstStyle/>
          <a:p>
            <a:pPr algn="ctr">
              <a:lnSpc>
                <a:spcPts val="2428"/>
              </a:lnSpc>
            </a:pPr>
            <a:r>
              <a:rPr lang="en-US" sz="1734">
                <a:solidFill>
                  <a:srgbClr val="A56D51"/>
                </a:solidFill>
                <a:latin typeface="Dreaming Outloud Sans"/>
              </a:rPr>
              <a:t>The CEO prepares the project for Procurement of Goods and Services</a:t>
            </a:r>
          </a:p>
        </p:txBody>
      </p:sp>
      <p:sp>
        <p:nvSpPr>
          <p:cNvPr name="TextBox 26" id="26"/>
          <p:cNvSpPr txBox="true"/>
          <p:nvPr/>
        </p:nvSpPr>
        <p:spPr>
          <a:xfrm rot="0">
            <a:off x="1028700" y="5667818"/>
            <a:ext cx="2072280" cy="1112980"/>
          </a:xfrm>
          <a:prstGeom prst="rect">
            <a:avLst/>
          </a:prstGeom>
        </p:spPr>
        <p:txBody>
          <a:bodyPr anchor="t" rtlCol="false" tIns="0" lIns="0" bIns="0" rIns="0">
            <a:spAutoFit/>
          </a:bodyPr>
          <a:lstStyle/>
          <a:p>
            <a:pPr algn="ctr">
              <a:lnSpc>
                <a:spcPts val="2213"/>
              </a:lnSpc>
            </a:pPr>
            <a:r>
              <a:rPr lang="en-US" sz="1581">
                <a:solidFill>
                  <a:srgbClr val="A56D51"/>
                </a:solidFill>
                <a:latin typeface="Dreaming Outloud Sans"/>
              </a:rPr>
              <a:t>The board of directors is searching for a partner/implementation company.</a:t>
            </a:r>
          </a:p>
        </p:txBody>
      </p:sp>
      <p:grpSp>
        <p:nvGrpSpPr>
          <p:cNvPr name="Group 27" id="27"/>
          <p:cNvGrpSpPr/>
          <p:nvPr/>
        </p:nvGrpSpPr>
        <p:grpSpPr>
          <a:xfrm rot="0">
            <a:off x="3820436" y="5222751"/>
            <a:ext cx="5301533" cy="5064249"/>
            <a:chOff x="0" y="0"/>
            <a:chExt cx="1396289" cy="1333794"/>
          </a:xfrm>
        </p:grpSpPr>
        <p:sp>
          <p:nvSpPr>
            <p:cNvPr name="Freeform 28" id="28"/>
            <p:cNvSpPr/>
            <p:nvPr/>
          </p:nvSpPr>
          <p:spPr>
            <a:xfrm flipH="false" flipV="false" rot="0">
              <a:off x="0" y="0"/>
              <a:ext cx="1396289" cy="1333794"/>
            </a:xfrm>
            <a:custGeom>
              <a:avLst/>
              <a:gdLst/>
              <a:ahLst/>
              <a:cxnLst/>
              <a:rect r="r" b="b" t="t" l="l"/>
              <a:pathLst>
                <a:path h="1333794" w="1396289">
                  <a:moveTo>
                    <a:pt x="74476" y="0"/>
                  </a:moveTo>
                  <a:lnTo>
                    <a:pt x="1321812" y="0"/>
                  </a:lnTo>
                  <a:cubicBezTo>
                    <a:pt x="1341565" y="0"/>
                    <a:pt x="1360508" y="7847"/>
                    <a:pt x="1374475" y="21814"/>
                  </a:cubicBezTo>
                  <a:cubicBezTo>
                    <a:pt x="1388442" y="35781"/>
                    <a:pt x="1396289" y="54724"/>
                    <a:pt x="1396289" y="74476"/>
                  </a:cubicBezTo>
                  <a:lnTo>
                    <a:pt x="1396289" y="1259318"/>
                  </a:lnTo>
                  <a:cubicBezTo>
                    <a:pt x="1396289" y="1279070"/>
                    <a:pt x="1388442" y="1298014"/>
                    <a:pt x="1374475" y="1311980"/>
                  </a:cubicBezTo>
                  <a:cubicBezTo>
                    <a:pt x="1360508" y="1325947"/>
                    <a:pt x="1341565" y="1333794"/>
                    <a:pt x="1321812" y="1333794"/>
                  </a:cubicBezTo>
                  <a:lnTo>
                    <a:pt x="74476" y="1333794"/>
                  </a:lnTo>
                  <a:cubicBezTo>
                    <a:pt x="54724" y="1333794"/>
                    <a:pt x="35781" y="1325947"/>
                    <a:pt x="21814" y="1311980"/>
                  </a:cubicBezTo>
                  <a:cubicBezTo>
                    <a:pt x="7847" y="1298014"/>
                    <a:pt x="0" y="1279070"/>
                    <a:pt x="0" y="1259318"/>
                  </a:cubicBezTo>
                  <a:lnTo>
                    <a:pt x="0" y="74476"/>
                  </a:lnTo>
                  <a:cubicBezTo>
                    <a:pt x="0" y="54724"/>
                    <a:pt x="7847" y="35781"/>
                    <a:pt x="21814" y="21814"/>
                  </a:cubicBezTo>
                  <a:cubicBezTo>
                    <a:pt x="35781" y="7847"/>
                    <a:pt x="54724" y="0"/>
                    <a:pt x="74476" y="0"/>
                  </a:cubicBezTo>
                  <a:close/>
                </a:path>
              </a:pathLst>
            </a:custGeom>
            <a:solidFill>
              <a:srgbClr val="DDD9B7">
                <a:alpha val="60784"/>
              </a:srgbClr>
            </a:solidFill>
          </p:spPr>
        </p:sp>
        <p:sp>
          <p:nvSpPr>
            <p:cNvPr name="TextBox 29" id="29"/>
            <p:cNvSpPr txBox="true"/>
            <p:nvPr/>
          </p:nvSpPr>
          <p:spPr>
            <a:xfrm>
              <a:off x="0" y="-38100"/>
              <a:ext cx="1396289" cy="1371894"/>
            </a:xfrm>
            <a:prstGeom prst="rect">
              <a:avLst/>
            </a:prstGeom>
          </p:spPr>
          <p:txBody>
            <a:bodyPr anchor="ctr" rtlCol="false" tIns="50800" lIns="50800" bIns="50800" rIns="50800"/>
            <a:lstStyle/>
            <a:p>
              <a:pPr algn="ctr">
                <a:lnSpc>
                  <a:spcPts val="2206"/>
                </a:lnSpc>
              </a:pPr>
            </a:p>
          </p:txBody>
        </p:sp>
      </p:grpSp>
      <p:sp>
        <p:nvSpPr>
          <p:cNvPr name="TextBox 30" id="30"/>
          <p:cNvSpPr txBox="true"/>
          <p:nvPr/>
        </p:nvSpPr>
        <p:spPr>
          <a:xfrm rot="0">
            <a:off x="3809776" y="5221494"/>
            <a:ext cx="5176379" cy="4878705"/>
          </a:xfrm>
          <a:prstGeom prst="rect">
            <a:avLst/>
          </a:prstGeom>
        </p:spPr>
        <p:txBody>
          <a:bodyPr anchor="t" rtlCol="false" tIns="0" lIns="0" bIns="0" rIns="0">
            <a:spAutoFit/>
          </a:bodyPr>
          <a:lstStyle/>
          <a:p>
            <a:pPr algn="just" marL="367031" indent="-183515" lvl="1">
              <a:lnSpc>
                <a:spcPts val="2550"/>
              </a:lnSpc>
              <a:buFont typeface="Arial"/>
              <a:buChar char="•"/>
            </a:pPr>
            <a:r>
              <a:rPr lang="en-US" sz="1700">
                <a:solidFill>
                  <a:srgbClr val="000000"/>
                </a:solidFill>
                <a:latin typeface="Old Standard"/>
              </a:rPr>
              <a:t>The CEO directs the directors/employees of the state-owned company to collaborate with a specific party (private company) that is their business partner to search for equipment that is the target of the investment project. During the equipment search process, the partner company finances the overseas travel and provides allowances to the officials assigned by the CEO. </a:t>
            </a:r>
          </a:p>
          <a:p>
            <a:pPr algn="just" marL="367031" indent="-183515" lvl="1">
              <a:lnSpc>
                <a:spcPts val="2550"/>
              </a:lnSpc>
              <a:buFont typeface="Arial"/>
              <a:buChar char="•"/>
            </a:pPr>
            <a:r>
              <a:rPr lang="en-US" sz="1700">
                <a:solidFill>
                  <a:srgbClr val="000000"/>
                </a:solidFill>
                <a:latin typeface="Old Standard"/>
              </a:rPr>
              <a:t>After obtaining the targeted investment equipment, the private company (partner) is asked to purchase the equipment at a specific price and then sell it to the state-owned company at a much higher price. The pricing agreement is made between the CEO of the state-owned company and the CEO of the private company (partner).</a:t>
            </a:r>
          </a:p>
        </p:txBody>
      </p:sp>
      <p:grpSp>
        <p:nvGrpSpPr>
          <p:cNvPr name="Group 31" id="31"/>
          <p:cNvGrpSpPr/>
          <p:nvPr/>
        </p:nvGrpSpPr>
        <p:grpSpPr>
          <a:xfrm rot="0">
            <a:off x="9765921" y="5085614"/>
            <a:ext cx="4572649" cy="4373793"/>
            <a:chOff x="0" y="0"/>
            <a:chExt cx="1204319" cy="1151946"/>
          </a:xfrm>
        </p:grpSpPr>
        <p:sp>
          <p:nvSpPr>
            <p:cNvPr name="Freeform 32" id="32"/>
            <p:cNvSpPr/>
            <p:nvPr/>
          </p:nvSpPr>
          <p:spPr>
            <a:xfrm flipH="false" flipV="false" rot="0">
              <a:off x="0" y="0"/>
              <a:ext cx="1204319" cy="1151945"/>
            </a:xfrm>
            <a:custGeom>
              <a:avLst/>
              <a:gdLst/>
              <a:ahLst/>
              <a:cxnLst/>
              <a:rect r="r" b="b" t="t" l="l"/>
              <a:pathLst>
                <a:path h="1151945" w="1204319">
                  <a:moveTo>
                    <a:pt x="86348" y="0"/>
                  </a:moveTo>
                  <a:lnTo>
                    <a:pt x="1117971" y="0"/>
                  </a:lnTo>
                  <a:cubicBezTo>
                    <a:pt x="1140872" y="0"/>
                    <a:pt x="1162835" y="9097"/>
                    <a:pt x="1179028" y="25291"/>
                  </a:cubicBezTo>
                  <a:cubicBezTo>
                    <a:pt x="1195222" y="41484"/>
                    <a:pt x="1204319" y="63447"/>
                    <a:pt x="1204319" y="86348"/>
                  </a:cubicBezTo>
                  <a:lnTo>
                    <a:pt x="1204319" y="1065598"/>
                  </a:lnTo>
                  <a:cubicBezTo>
                    <a:pt x="1204319" y="1088499"/>
                    <a:pt x="1195222" y="1110461"/>
                    <a:pt x="1179028" y="1126655"/>
                  </a:cubicBezTo>
                  <a:cubicBezTo>
                    <a:pt x="1162835" y="1142848"/>
                    <a:pt x="1140872" y="1151945"/>
                    <a:pt x="1117971" y="1151945"/>
                  </a:cubicBezTo>
                  <a:lnTo>
                    <a:pt x="86348" y="1151945"/>
                  </a:lnTo>
                  <a:cubicBezTo>
                    <a:pt x="63447" y="1151945"/>
                    <a:pt x="41484" y="1142848"/>
                    <a:pt x="25291" y="1126655"/>
                  </a:cubicBezTo>
                  <a:cubicBezTo>
                    <a:pt x="9097" y="1110461"/>
                    <a:pt x="0" y="1088499"/>
                    <a:pt x="0" y="1065598"/>
                  </a:cubicBezTo>
                  <a:lnTo>
                    <a:pt x="0" y="86348"/>
                  </a:lnTo>
                  <a:cubicBezTo>
                    <a:pt x="0" y="63447"/>
                    <a:pt x="9097" y="41484"/>
                    <a:pt x="25291" y="25291"/>
                  </a:cubicBezTo>
                  <a:cubicBezTo>
                    <a:pt x="41484" y="9097"/>
                    <a:pt x="63447" y="0"/>
                    <a:pt x="86348" y="0"/>
                  </a:cubicBezTo>
                  <a:close/>
                </a:path>
              </a:pathLst>
            </a:custGeom>
            <a:solidFill>
              <a:srgbClr val="DDD9B7">
                <a:alpha val="60784"/>
              </a:srgbClr>
            </a:solidFill>
          </p:spPr>
        </p:sp>
        <p:sp>
          <p:nvSpPr>
            <p:cNvPr name="TextBox 33" id="33"/>
            <p:cNvSpPr txBox="true"/>
            <p:nvPr/>
          </p:nvSpPr>
          <p:spPr>
            <a:xfrm>
              <a:off x="0" y="-38100"/>
              <a:ext cx="1204319" cy="1190046"/>
            </a:xfrm>
            <a:prstGeom prst="rect">
              <a:avLst/>
            </a:prstGeom>
          </p:spPr>
          <p:txBody>
            <a:bodyPr anchor="ctr" rtlCol="false" tIns="50800" lIns="50800" bIns="50800" rIns="50800"/>
            <a:lstStyle/>
            <a:p>
              <a:pPr algn="ctr">
                <a:lnSpc>
                  <a:spcPts val="2206"/>
                </a:lnSpc>
              </a:pPr>
            </a:p>
          </p:txBody>
        </p:sp>
      </p:grpSp>
      <p:sp>
        <p:nvSpPr>
          <p:cNvPr name="TextBox 34" id="34"/>
          <p:cNvSpPr txBox="true"/>
          <p:nvPr/>
        </p:nvSpPr>
        <p:spPr>
          <a:xfrm rot="0">
            <a:off x="9808010" y="5200355"/>
            <a:ext cx="4421274" cy="3907155"/>
          </a:xfrm>
          <a:prstGeom prst="rect">
            <a:avLst/>
          </a:prstGeom>
        </p:spPr>
        <p:txBody>
          <a:bodyPr anchor="t" rtlCol="false" tIns="0" lIns="0" bIns="0" rIns="0">
            <a:spAutoFit/>
          </a:bodyPr>
          <a:lstStyle/>
          <a:p>
            <a:pPr algn="just">
              <a:lnSpc>
                <a:spcPts val="2550"/>
              </a:lnSpc>
            </a:pPr>
            <a:r>
              <a:rPr lang="en-US" sz="1700">
                <a:solidFill>
                  <a:srgbClr val="000000"/>
                </a:solidFill>
                <a:latin typeface="Old Standard"/>
              </a:rPr>
              <a:t>To make the equipment procurement appear as if it complies with regulations, the CEO instructs the BUMN official to:</a:t>
            </a:r>
          </a:p>
          <a:p>
            <a:pPr algn="just" marL="367031" indent="-183515" lvl="1">
              <a:lnSpc>
                <a:spcPts val="2550"/>
              </a:lnSpc>
              <a:buFont typeface="Arial"/>
              <a:buChar char="•"/>
            </a:pPr>
            <a:r>
              <a:rPr lang="en-US" sz="1700">
                <a:solidFill>
                  <a:srgbClr val="000000"/>
                </a:solidFill>
                <a:latin typeface="Old Standard"/>
              </a:rPr>
              <a:t>Seek assistance from a consulting company to provide support and prepare the documentation for the ship procurement; </a:t>
            </a:r>
          </a:p>
          <a:p>
            <a:pPr algn="just" marL="367031" indent="-183515" lvl="1">
              <a:lnSpc>
                <a:spcPts val="2550"/>
              </a:lnSpc>
              <a:buFont typeface="Arial"/>
              <a:buChar char="•"/>
            </a:pPr>
            <a:r>
              <a:rPr lang="en-US" sz="1700">
                <a:solidFill>
                  <a:srgbClr val="000000"/>
                </a:solidFill>
                <a:latin typeface="Old Standard"/>
              </a:rPr>
              <a:t>Request a private company (partner/prospective contractor) to create bids on behalf of several companies; </a:t>
            </a:r>
          </a:p>
          <a:p>
            <a:pPr algn="just" marL="367031" indent="-183515" lvl="1">
              <a:lnSpc>
                <a:spcPts val="2550"/>
              </a:lnSpc>
              <a:buFont typeface="Arial"/>
              <a:buChar char="•"/>
            </a:pPr>
            <a:r>
              <a:rPr lang="en-US" sz="1700">
                <a:solidFill>
                  <a:srgbClr val="000000"/>
                </a:solidFill>
                <a:latin typeface="Old Standard"/>
              </a:rPr>
              <a:t>The CEO approves the backdated revision of the procurement regulations for goods and services.</a:t>
            </a:r>
          </a:p>
        </p:txBody>
      </p:sp>
      <p:grpSp>
        <p:nvGrpSpPr>
          <p:cNvPr name="Group 35" id="35"/>
          <p:cNvGrpSpPr/>
          <p:nvPr/>
        </p:nvGrpSpPr>
        <p:grpSpPr>
          <a:xfrm rot="0">
            <a:off x="9876922" y="2273069"/>
            <a:ext cx="4304068" cy="2264720"/>
            <a:chOff x="0" y="0"/>
            <a:chExt cx="1133582" cy="596469"/>
          </a:xfrm>
        </p:grpSpPr>
        <p:sp>
          <p:nvSpPr>
            <p:cNvPr name="Freeform 36" id="36"/>
            <p:cNvSpPr/>
            <p:nvPr/>
          </p:nvSpPr>
          <p:spPr>
            <a:xfrm flipH="false" flipV="false" rot="0">
              <a:off x="0" y="0"/>
              <a:ext cx="1133582" cy="596469"/>
            </a:xfrm>
            <a:custGeom>
              <a:avLst/>
              <a:gdLst/>
              <a:ahLst/>
              <a:cxnLst/>
              <a:rect r="r" b="b" t="t" l="l"/>
              <a:pathLst>
                <a:path h="596469" w="1133582">
                  <a:moveTo>
                    <a:pt x="91736" y="0"/>
                  </a:moveTo>
                  <a:lnTo>
                    <a:pt x="1041846" y="0"/>
                  </a:lnTo>
                  <a:cubicBezTo>
                    <a:pt x="1092510" y="0"/>
                    <a:pt x="1133582" y="41072"/>
                    <a:pt x="1133582" y="91736"/>
                  </a:cubicBezTo>
                  <a:lnTo>
                    <a:pt x="1133582" y="504733"/>
                  </a:lnTo>
                  <a:cubicBezTo>
                    <a:pt x="1133582" y="529063"/>
                    <a:pt x="1123917" y="552397"/>
                    <a:pt x="1106713" y="569601"/>
                  </a:cubicBezTo>
                  <a:cubicBezTo>
                    <a:pt x="1089509" y="586804"/>
                    <a:pt x="1066176" y="596469"/>
                    <a:pt x="1041846" y="596469"/>
                  </a:cubicBezTo>
                  <a:lnTo>
                    <a:pt x="91736" y="596469"/>
                  </a:lnTo>
                  <a:cubicBezTo>
                    <a:pt x="67406" y="596469"/>
                    <a:pt x="44073" y="586804"/>
                    <a:pt x="26869" y="569601"/>
                  </a:cubicBezTo>
                  <a:cubicBezTo>
                    <a:pt x="9665" y="552397"/>
                    <a:pt x="0" y="529063"/>
                    <a:pt x="0" y="504733"/>
                  </a:cubicBezTo>
                  <a:lnTo>
                    <a:pt x="0" y="91736"/>
                  </a:lnTo>
                  <a:cubicBezTo>
                    <a:pt x="0" y="67406"/>
                    <a:pt x="9665" y="44073"/>
                    <a:pt x="26869" y="26869"/>
                  </a:cubicBezTo>
                  <a:cubicBezTo>
                    <a:pt x="44073" y="9665"/>
                    <a:pt x="67406" y="0"/>
                    <a:pt x="91736" y="0"/>
                  </a:cubicBezTo>
                  <a:close/>
                </a:path>
              </a:pathLst>
            </a:custGeom>
            <a:solidFill>
              <a:srgbClr val="DDD9B7">
                <a:alpha val="60784"/>
              </a:srgbClr>
            </a:solidFill>
          </p:spPr>
        </p:sp>
        <p:sp>
          <p:nvSpPr>
            <p:cNvPr name="TextBox 37" id="37"/>
            <p:cNvSpPr txBox="true"/>
            <p:nvPr/>
          </p:nvSpPr>
          <p:spPr>
            <a:xfrm>
              <a:off x="0" y="-38100"/>
              <a:ext cx="1133582" cy="634569"/>
            </a:xfrm>
            <a:prstGeom prst="rect">
              <a:avLst/>
            </a:prstGeom>
          </p:spPr>
          <p:txBody>
            <a:bodyPr anchor="ctr" rtlCol="false" tIns="50800" lIns="50800" bIns="50800" rIns="50800"/>
            <a:lstStyle/>
            <a:p>
              <a:pPr algn="ctr">
                <a:lnSpc>
                  <a:spcPts val="2206"/>
                </a:lnSpc>
              </a:pPr>
            </a:p>
          </p:txBody>
        </p:sp>
      </p:grpSp>
      <p:sp>
        <p:nvSpPr>
          <p:cNvPr name="TextBox 38" id="38"/>
          <p:cNvSpPr txBox="true"/>
          <p:nvPr/>
        </p:nvSpPr>
        <p:spPr>
          <a:xfrm rot="0">
            <a:off x="10314481" y="2517536"/>
            <a:ext cx="3655092" cy="1640205"/>
          </a:xfrm>
          <a:prstGeom prst="rect">
            <a:avLst/>
          </a:prstGeom>
        </p:spPr>
        <p:txBody>
          <a:bodyPr anchor="t" rtlCol="false" tIns="0" lIns="0" bIns="0" rIns="0">
            <a:spAutoFit/>
          </a:bodyPr>
          <a:lstStyle/>
          <a:p>
            <a:pPr algn="just">
              <a:lnSpc>
                <a:spcPts val="2550"/>
              </a:lnSpc>
            </a:pPr>
            <a:r>
              <a:rPr lang="en-US" sz="1700">
                <a:solidFill>
                  <a:srgbClr val="000000"/>
                </a:solidFill>
                <a:latin typeface="Old Standard"/>
              </a:rPr>
              <a:t>The state-owned company made the payment for the equipment, even though the equipment could not be delivered. The partner company was unable to refund the funds.</a:t>
            </a:r>
          </a:p>
        </p:txBody>
      </p:sp>
      <p:sp>
        <p:nvSpPr>
          <p:cNvPr name="TextBox 39" id="39"/>
          <p:cNvSpPr txBox="true"/>
          <p:nvPr/>
        </p:nvSpPr>
        <p:spPr>
          <a:xfrm rot="0">
            <a:off x="14999352" y="6805574"/>
            <a:ext cx="1657412" cy="790575"/>
          </a:xfrm>
          <a:prstGeom prst="rect">
            <a:avLst/>
          </a:prstGeom>
        </p:spPr>
        <p:txBody>
          <a:bodyPr anchor="t" rtlCol="false" tIns="0" lIns="0" bIns="0" rIns="0">
            <a:spAutoFit/>
          </a:bodyPr>
          <a:lstStyle/>
          <a:p>
            <a:pPr algn="ctr">
              <a:lnSpc>
                <a:spcPts val="2100"/>
              </a:lnSpc>
            </a:pPr>
            <a:r>
              <a:rPr lang="en-US" sz="1500">
                <a:solidFill>
                  <a:srgbClr val="A56D51"/>
                </a:solidFill>
                <a:latin typeface="Dreaming Outloud Sans"/>
              </a:rPr>
              <a:t>Preparation of Documentation Formalities</a:t>
            </a:r>
          </a:p>
        </p:txBody>
      </p:sp>
      <p:sp>
        <p:nvSpPr>
          <p:cNvPr name="TextBox 40" id="40"/>
          <p:cNvSpPr txBox="true"/>
          <p:nvPr/>
        </p:nvSpPr>
        <p:spPr>
          <a:xfrm rot="0">
            <a:off x="14719045" y="3076698"/>
            <a:ext cx="2033091" cy="579032"/>
          </a:xfrm>
          <a:prstGeom prst="rect">
            <a:avLst/>
          </a:prstGeom>
        </p:spPr>
        <p:txBody>
          <a:bodyPr anchor="t" rtlCol="false" tIns="0" lIns="0" bIns="0" rIns="0">
            <a:spAutoFit/>
          </a:bodyPr>
          <a:lstStyle/>
          <a:p>
            <a:pPr algn="ctr">
              <a:lnSpc>
                <a:spcPts val="2333"/>
              </a:lnSpc>
            </a:pPr>
            <a:r>
              <a:rPr lang="en-US" sz="1667">
                <a:solidFill>
                  <a:srgbClr val="A56D51"/>
                </a:solidFill>
                <a:latin typeface="Dreaming Outloud Sans"/>
              </a:rPr>
              <a:t>Realization of Procurement of Goods</a:t>
            </a:r>
          </a:p>
        </p:txBody>
      </p:sp>
      <p:sp>
        <p:nvSpPr>
          <p:cNvPr name="Freeform 41" id="41"/>
          <p:cNvSpPr/>
          <p:nvPr/>
        </p:nvSpPr>
        <p:spPr>
          <a:xfrm flipH="true" flipV="false" rot="0">
            <a:off x="14076164" y="-2335713"/>
            <a:ext cx="4211836" cy="4114800"/>
          </a:xfrm>
          <a:custGeom>
            <a:avLst/>
            <a:gdLst/>
            <a:ahLst/>
            <a:cxnLst/>
            <a:rect r="r" b="b" t="t" l="l"/>
            <a:pathLst>
              <a:path h="4114800" w="4211836">
                <a:moveTo>
                  <a:pt x="4211836" y="0"/>
                </a:moveTo>
                <a:lnTo>
                  <a:pt x="0" y="0"/>
                </a:lnTo>
                <a:lnTo>
                  <a:pt x="0" y="4114800"/>
                </a:lnTo>
                <a:lnTo>
                  <a:pt x="4211836" y="4114800"/>
                </a:lnTo>
                <a:lnTo>
                  <a:pt x="421183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2" id="42"/>
          <p:cNvSpPr/>
          <p:nvPr/>
        </p:nvSpPr>
        <p:spPr>
          <a:xfrm flipH="true" flipV="false" rot="0">
            <a:off x="-1487910" y="-1393450"/>
            <a:ext cx="4211836" cy="4114800"/>
          </a:xfrm>
          <a:custGeom>
            <a:avLst/>
            <a:gdLst/>
            <a:ahLst/>
            <a:cxnLst/>
            <a:rect r="r" b="b" t="t" l="l"/>
            <a:pathLst>
              <a:path h="4114800" w="4211836">
                <a:moveTo>
                  <a:pt x="4211836" y="0"/>
                </a:moveTo>
                <a:lnTo>
                  <a:pt x="0" y="0"/>
                </a:lnTo>
                <a:lnTo>
                  <a:pt x="0" y="4114800"/>
                </a:lnTo>
                <a:lnTo>
                  <a:pt x="4211836" y="4114800"/>
                </a:lnTo>
                <a:lnTo>
                  <a:pt x="421183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3" id="43"/>
          <p:cNvSpPr/>
          <p:nvPr/>
        </p:nvSpPr>
        <p:spPr>
          <a:xfrm flipH="true" flipV="false" rot="0">
            <a:off x="15342762" y="9027683"/>
            <a:ext cx="4211836" cy="4114800"/>
          </a:xfrm>
          <a:custGeom>
            <a:avLst/>
            <a:gdLst/>
            <a:ahLst/>
            <a:cxnLst/>
            <a:rect r="r" b="b" t="t" l="l"/>
            <a:pathLst>
              <a:path h="4114800" w="4211836">
                <a:moveTo>
                  <a:pt x="4211836" y="0"/>
                </a:moveTo>
                <a:lnTo>
                  <a:pt x="0" y="0"/>
                </a:lnTo>
                <a:lnTo>
                  <a:pt x="0" y="4114800"/>
                </a:lnTo>
                <a:lnTo>
                  <a:pt x="4211836" y="4114800"/>
                </a:lnTo>
                <a:lnTo>
                  <a:pt x="421183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4" id="44"/>
          <p:cNvSpPr/>
          <p:nvPr/>
        </p:nvSpPr>
        <p:spPr>
          <a:xfrm flipH="true" flipV="false" rot="0">
            <a:off x="-402060" y="7814500"/>
            <a:ext cx="4211836" cy="4114800"/>
          </a:xfrm>
          <a:custGeom>
            <a:avLst/>
            <a:gdLst/>
            <a:ahLst/>
            <a:cxnLst/>
            <a:rect r="r" b="b" t="t" l="l"/>
            <a:pathLst>
              <a:path h="4114800" w="4211836">
                <a:moveTo>
                  <a:pt x="4211836" y="0"/>
                </a:moveTo>
                <a:lnTo>
                  <a:pt x="0" y="0"/>
                </a:lnTo>
                <a:lnTo>
                  <a:pt x="0" y="4114800"/>
                </a:lnTo>
                <a:lnTo>
                  <a:pt x="4211836" y="4114800"/>
                </a:lnTo>
                <a:lnTo>
                  <a:pt x="421183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sp>
        <p:nvSpPr>
          <p:cNvPr name="Freeform 2" id="2"/>
          <p:cNvSpPr/>
          <p:nvPr/>
        </p:nvSpPr>
        <p:spPr>
          <a:xfrm flipH="false" flipV="false" rot="-474658">
            <a:off x="16241065" y="7521240"/>
            <a:ext cx="1236792" cy="1748116"/>
          </a:xfrm>
          <a:custGeom>
            <a:avLst/>
            <a:gdLst/>
            <a:ahLst/>
            <a:cxnLst/>
            <a:rect r="r" b="b" t="t" l="l"/>
            <a:pathLst>
              <a:path h="1748116" w="1236792">
                <a:moveTo>
                  <a:pt x="0" y="0"/>
                </a:moveTo>
                <a:lnTo>
                  <a:pt x="1236792" y="0"/>
                </a:lnTo>
                <a:lnTo>
                  <a:pt x="1236792" y="1748116"/>
                </a:lnTo>
                <a:lnTo>
                  <a:pt x="0" y="1748116"/>
                </a:lnTo>
                <a:lnTo>
                  <a:pt x="0" y="0"/>
                </a:lnTo>
                <a:close/>
              </a:path>
            </a:pathLst>
          </a:custGeom>
          <a:blipFill>
            <a:blip r:embed="rId2"/>
            <a:stretch>
              <a:fillRect l="0" t="0" r="0" b="0"/>
            </a:stretch>
          </a:blipFill>
        </p:spPr>
      </p:sp>
      <p:sp>
        <p:nvSpPr>
          <p:cNvPr name="Freeform 3" id="3"/>
          <p:cNvSpPr/>
          <p:nvPr/>
        </p:nvSpPr>
        <p:spPr>
          <a:xfrm flipH="false" flipV="false" rot="-930141">
            <a:off x="16912036" y="8078524"/>
            <a:ext cx="3965724" cy="3935981"/>
          </a:xfrm>
          <a:custGeom>
            <a:avLst/>
            <a:gdLst/>
            <a:ahLst/>
            <a:cxnLst/>
            <a:rect r="r" b="b" t="t" l="l"/>
            <a:pathLst>
              <a:path h="3935981" w="3965724">
                <a:moveTo>
                  <a:pt x="0" y="0"/>
                </a:moveTo>
                <a:lnTo>
                  <a:pt x="3965724" y="0"/>
                </a:lnTo>
                <a:lnTo>
                  <a:pt x="3965724" y="3935982"/>
                </a:lnTo>
                <a:lnTo>
                  <a:pt x="0" y="3935982"/>
                </a:lnTo>
                <a:lnTo>
                  <a:pt x="0" y="0"/>
                </a:lnTo>
                <a:close/>
              </a:path>
            </a:pathLst>
          </a:custGeom>
          <a:blipFill>
            <a:blip r:embed="rId3"/>
            <a:stretch>
              <a:fillRect l="0" t="0" r="0" b="0"/>
            </a:stretch>
          </a:blipFill>
        </p:spPr>
      </p:sp>
      <p:sp>
        <p:nvSpPr>
          <p:cNvPr name="Freeform 4" id="4"/>
          <p:cNvSpPr/>
          <p:nvPr/>
        </p:nvSpPr>
        <p:spPr>
          <a:xfrm flipH="false" flipV="false" rot="-867913">
            <a:off x="-1771432" y="-533664"/>
            <a:ext cx="3307530" cy="2679099"/>
          </a:xfrm>
          <a:custGeom>
            <a:avLst/>
            <a:gdLst/>
            <a:ahLst/>
            <a:cxnLst/>
            <a:rect r="r" b="b" t="t" l="l"/>
            <a:pathLst>
              <a:path h="2679099" w="3307530">
                <a:moveTo>
                  <a:pt x="0" y="0"/>
                </a:moveTo>
                <a:lnTo>
                  <a:pt x="3307530" y="0"/>
                </a:lnTo>
                <a:lnTo>
                  <a:pt x="3307530" y="2679099"/>
                </a:lnTo>
                <a:lnTo>
                  <a:pt x="0" y="26790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726943">
            <a:off x="404103" y="-302508"/>
            <a:ext cx="1620466" cy="1800518"/>
          </a:xfrm>
          <a:custGeom>
            <a:avLst/>
            <a:gdLst/>
            <a:ahLst/>
            <a:cxnLst/>
            <a:rect r="r" b="b" t="t" l="l"/>
            <a:pathLst>
              <a:path h="1800518" w="1620466">
                <a:moveTo>
                  <a:pt x="0" y="0"/>
                </a:moveTo>
                <a:lnTo>
                  <a:pt x="1620466" y="0"/>
                </a:lnTo>
                <a:lnTo>
                  <a:pt x="1620466" y="1800518"/>
                </a:lnTo>
                <a:lnTo>
                  <a:pt x="0" y="18005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472365">
            <a:off x="16322609" y="8757102"/>
            <a:ext cx="1077957" cy="1178095"/>
          </a:xfrm>
          <a:custGeom>
            <a:avLst/>
            <a:gdLst/>
            <a:ahLst/>
            <a:cxnLst/>
            <a:rect r="r" b="b" t="t" l="l"/>
            <a:pathLst>
              <a:path h="1178095" w="1077957">
                <a:moveTo>
                  <a:pt x="0" y="0"/>
                </a:moveTo>
                <a:lnTo>
                  <a:pt x="1077958" y="0"/>
                </a:lnTo>
                <a:lnTo>
                  <a:pt x="1077958" y="1178096"/>
                </a:lnTo>
                <a:lnTo>
                  <a:pt x="0" y="1178096"/>
                </a:lnTo>
                <a:lnTo>
                  <a:pt x="0" y="0"/>
                </a:lnTo>
                <a:close/>
              </a:path>
            </a:pathLst>
          </a:custGeom>
          <a:blipFill>
            <a:blip r:embed="rId8"/>
            <a:stretch>
              <a:fillRect l="0" t="0" r="0" b="0"/>
            </a:stretch>
          </a:blipFill>
        </p:spPr>
      </p:sp>
      <p:sp>
        <p:nvSpPr>
          <p:cNvPr name="Freeform 7" id="7"/>
          <p:cNvSpPr/>
          <p:nvPr/>
        </p:nvSpPr>
        <p:spPr>
          <a:xfrm flipH="false" flipV="false" rot="-1064436">
            <a:off x="-642993" y="534206"/>
            <a:ext cx="1050652" cy="2401491"/>
          </a:xfrm>
          <a:custGeom>
            <a:avLst/>
            <a:gdLst/>
            <a:ahLst/>
            <a:cxnLst/>
            <a:rect r="r" b="b" t="t" l="l"/>
            <a:pathLst>
              <a:path h="2401491" w="1050652">
                <a:moveTo>
                  <a:pt x="0" y="0"/>
                </a:moveTo>
                <a:lnTo>
                  <a:pt x="1050652" y="0"/>
                </a:lnTo>
                <a:lnTo>
                  <a:pt x="1050652" y="2401490"/>
                </a:lnTo>
                <a:lnTo>
                  <a:pt x="0" y="24014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5896904" y="275741"/>
            <a:ext cx="2223237" cy="2198984"/>
          </a:xfrm>
          <a:custGeom>
            <a:avLst/>
            <a:gdLst/>
            <a:ahLst/>
            <a:cxnLst/>
            <a:rect r="r" b="b" t="t" l="l"/>
            <a:pathLst>
              <a:path h="2198984" w="2223237">
                <a:moveTo>
                  <a:pt x="0" y="0"/>
                </a:moveTo>
                <a:lnTo>
                  <a:pt x="2223237" y="0"/>
                </a:lnTo>
                <a:lnTo>
                  <a:pt x="2223237" y="2198984"/>
                </a:lnTo>
                <a:lnTo>
                  <a:pt x="0" y="21989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10800000">
            <a:off x="271616" y="7759681"/>
            <a:ext cx="2223237" cy="2198984"/>
          </a:xfrm>
          <a:custGeom>
            <a:avLst/>
            <a:gdLst/>
            <a:ahLst/>
            <a:cxnLst/>
            <a:rect r="r" b="b" t="t" l="l"/>
            <a:pathLst>
              <a:path h="2198984" w="2223237">
                <a:moveTo>
                  <a:pt x="0" y="0"/>
                </a:moveTo>
                <a:lnTo>
                  <a:pt x="2223237" y="0"/>
                </a:lnTo>
                <a:lnTo>
                  <a:pt x="2223237" y="2198984"/>
                </a:lnTo>
                <a:lnTo>
                  <a:pt x="0" y="219898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732368" y="4743329"/>
            <a:ext cx="1524970" cy="1765522"/>
          </a:xfrm>
          <a:custGeom>
            <a:avLst/>
            <a:gdLst/>
            <a:ahLst/>
            <a:cxnLst/>
            <a:rect r="r" b="b" t="t" l="l"/>
            <a:pathLst>
              <a:path h="1765522" w="1524970">
                <a:moveTo>
                  <a:pt x="0" y="0"/>
                </a:moveTo>
                <a:lnTo>
                  <a:pt x="1524970" y="0"/>
                </a:lnTo>
                <a:lnTo>
                  <a:pt x="1524970" y="1765522"/>
                </a:lnTo>
                <a:lnTo>
                  <a:pt x="0" y="176552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14362909" y="3691939"/>
            <a:ext cx="1905855" cy="1547643"/>
          </a:xfrm>
          <a:custGeom>
            <a:avLst/>
            <a:gdLst/>
            <a:ahLst/>
            <a:cxnLst/>
            <a:rect r="r" b="b" t="t" l="l"/>
            <a:pathLst>
              <a:path h="1547643" w="1905855">
                <a:moveTo>
                  <a:pt x="0" y="0"/>
                </a:moveTo>
                <a:lnTo>
                  <a:pt x="1905855" y="0"/>
                </a:lnTo>
                <a:lnTo>
                  <a:pt x="1905855" y="1547643"/>
                </a:lnTo>
                <a:lnTo>
                  <a:pt x="0" y="154764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2" id="12"/>
          <p:cNvSpPr txBox="true"/>
          <p:nvPr/>
        </p:nvSpPr>
        <p:spPr>
          <a:xfrm rot="0">
            <a:off x="5886415" y="2975658"/>
            <a:ext cx="5083949" cy="382905"/>
          </a:xfrm>
          <a:prstGeom prst="rect">
            <a:avLst/>
          </a:prstGeom>
        </p:spPr>
        <p:txBody>
          <a:bodyPr anchor="t" rtlCol="false" tIns="0" lIns="0" bIns="0" rIns="0">
            <a:spAutoFit/>
          </a:bodyPr>
          <a:lstStyle/>
          <a:p>
            <a:pPr algn="ctr" marL="0" indent="0" lvl="0">
              <a:lnSpc>
                <a:spcPts val="3299"/>
              </a:lnSpc>
            </a:pPr>
            <a:r>
              <a:rPr lang="en-US" sz="2199">
                <a:solidFill>
                  <a:srgbClr val="243762"/>
                </a:solidFill>
                <a:latin typeface="Nunito"/>
              </a:rPr>
              <a:t>Placement of deposits by customers</a:t>
            </a:r>
          </a:p>
        </p:txBody>
      </p:sp>
      <p:sp>
        <p:nvSpPr>
          <p:cNvPr name="TextBox 13" id="13"/>
          <p:cNvSpPr txBox="true"/>
          <p:nvPr/>
        </p:nvSpPr>
        <p:spPr>
          <a:xfrm rot="0">
            <a:off x="5241373" y="3634789"/>
            <a:ext cx="5083949" cy="1611630"/>
          </a:xfrm>
          <a:prstGeom prst="rect">
            <a:avLst/>
          </a:prstGeom>
        </p:spPr>
        <p:txBody>
          <a:bodyPr anchor="t" rtlCol="false" tIns="0" lIns="0" bIns="0" rIns="0">
            <a:spAutoFit/>
          </a:bodyPr>
          <a:lstStyle/>
          <a:p>
            <a:pPr algn="ctr" marL="0" indent="0" lvl="0">
              <a:lnSpc>
                <a:spcPts val="3299"/>
              </a:lnSpc>
            </a:pPr>
            <a:r>
              <a:rPr lang="en-US" sz="2199">
                <a:solidFill>
                  <a:srgbClr val="243762"/>
                </a:solidFill>
                <a:latin typeface="Nunito"/>
              </a:rPr>
              <a:t>With the assistance of the Assistant Branch Manager and tellers, the withdrawal of the deposit is facilitated, with compensation</a:t>
            </a:r>
          </a:p>
        </p:txBody>
      </p:sp>
      <p:sp>
        <p:nvSpPr>
          <p:cNvPr name="Freeform 14" id="14"/>
          <p:cNvSpPr/>
          <p:nvPr/>
        </p:nvSpPr>
        <p:spPr>
          <a:xfrm flipH="false" flipV="false" rot="2313915">
            <a:off x="8768689" y="5507267"/>
            <a:ext cx="1327025" cy="457312"/>
          </a:xfrm>
          <a:custGeom>
            <a:avLst/>
            <a:gdLst/>
            <a:ahLst/>
            <a:cxnLst/>
            <a:rect r="r" b="b" t="t" l="l"/>
            <a:pathLst>
              <a:path h="457312" w="1327025">
                <a:moveTo>
                  <a:pt x="0" y="0"/>
                </a:moveTo>
                <a:lnTo>
                  <a:pt x="1327025" y="0"/>
                </a:lnTo>
                <a:lnTo>
                  <a:pt x="1327025" y="457312"/>
                </a:lnTo>
                <a:lnTo>
                  <a:pt x="0" y="45731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5" id="15"/>
          <p:cNvSpPr txBox="true"/>
          <p:nvPr/>
        </p:nvSpPr>
        <p:spPr>
          <a:xfrm rot="0">
            <a:off x="9526252" y="5568940"/>
            <a:ext cx="5083949" cy="2430780"/>
          </a:xfrm>
          <a:prstGeom prst="rect">
            <a:avLst/>
          </a:prstGeom>
        </p:spPr>
        <p:txBody>
          <a:bodyPr anchor="t" rtlCol="false" tIns="0" lIns="0" bIns="0" rIns="0">
            <a:spAutoFit/>
          </a:bodyPr>
          <a:lstStyle/>
          <a:p>
            <a:pPr algn="ctr" marL="0" indent="0" lvl="0">
              <a:lnSpc>
                <a:spcPts val="3299"/>
              </a:lnSpc>
            </a:pPr>
            <a:r>
              <a:rPr lang="en-US" sz="2199">
                <a:solidFill>
                  <a:srgbClr val="243762"/>
                </a:solidFill>
                <a:latin typeface="Nunito"/>
              </a:rPr>
              <a:t>Instructing the Assistant Branch Manager to deposit cash and transfer to accounts specified by the Marketing Leader without any physical money involved, with a promise to reconcile at the end of the day</a:t>
            </a:r>
          </a:p>
        </p:txBody>
      </p:sp>
      <p:sp>
        <p:nvSpPr>
          <p:cNvPr name="TextBox 16" id="16"/>
          <p:cNvSpPr txBox="true"/>
          <p:nvPr/>
        </p:nvSpPr>
        <p:spPr>
          <a:xfrm rot="0">
            <a:off x="3866309" y="6818044"/>
            <a:ext cx="5083949" cy="1611630"/>
          </a:xfrm>
          <a:prstGeom prst="rect">
            <a:avLst/>
          </a:prstGeom>
        </p:spPr>
        <p:txBody>
          <a:bodyPr anchor="t" rtlCol="false" tIns="0" lIns="0" bIns="0" rIns="0">
            <a:spAutoFit/>
          </a:bodyPr>
          <a:lstStyle/>
          <a:p>
            <a:pPr algn="ctr" marL="0" indent="0" lvl="0">
              <a:lnSpc>
                <a:spcPts val="3299"/>
              </a:lnSpc>
            </a:pPr>
            <a:r>
              <a:rPr lang="en-US" sz="2199">
                <a:solidFill>
                  <a:srgbClr val="243762"/>
                </a:solidFill>
                <a:latin typeface="Nunito"/>
              </a:rPr>
              <a:t>The Branch Manager creates a report of the physical cash check results, making it appear consistent with the bookkeeping</a:t>
            </a:r>
          </a:p>
        </p:txBody>
      </p:sp>
      <p:sp>
        <p:nvSpPr>
          <p:cNvPr name="Freeform 17" id="17"/>
          <p:cNvSpPr/>
          <p:nvPr/>
        </p:nvSpPr>
        <p:spPr>
          <a:xfrm flipH="true" flipV="false" rot="-1572935">
            <a:off x="8480487" y="7771064"/>
            <a:ext cx="1327025" cy="457312"/>
          </a:xfrm>
          <a:custGeom>
            <a:avLst/>
            <a:gdLst/>
            <a:ahLst/>
            <a:cxnLst/>
            <a:rect r="r" b="b" t="t" l="l"/>
            <a:pathLst>
              <a:path h="457312" w="1327025">
                <a:moveTo>
                  <a:pt x="1327026" y="0"/>
                </a:moveTo>
                <a:lnTo>
                  <a:pt x="0" y="0"/>
                </a:lnTo>
                <a:lnTo>
                  <a:pt x="0" y="457312"/>
                </a:lnTo>
                <a:lnTo>
                  <a:pt x="1327026" y="457312"/>
                </a:lnTo>
                <a:lnTo>
                  <a:pt x="1327026"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8" id="18"/>
          <p:cNvSpPr/>
          <p:nvPr/>
        </p:nvSpPr>
        <p:spPr>
          <a:xfrm flipH="false" flipV="false" rot="0">
            <a:off x="11712227" y="7535107"/>
            <a:ext cx="4258181" cy="2847659"/>
          </a:xfrm>
          <a:custGeom>
            <a:avLst/>
            <a:gdLst/>
            <a:ahLst/>
            <a:cxnLst/>
            <a:rect r="r" b="b" t="t" l="l"/>
            <a:pathLst>
              <a:path h="2847659" w="4258181">
                <a:moveTo>
                  <a:pt x="0" y="0"/>
                </a:moveTo>
                <a:lnTo>
                  <a:pt x="4258181" y="0"/>
                </a:lnTo>
                <a:lnTo>
                  <a:pt x="4258181" y="2847658"/>
                </a:lnTo>
                <a:lnTo>
                  <a:pt x="0" y="284765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9" id="19"/>
          <p:cNvSpPr txBox="true"/>
          <p:nvPr/>
        </p:nvSpPr>
        <p:spPr>
          <a:xfrm rot="0">
            <a:off x="5432012" y="214314"/>
            <a:ext cx="7423977" cy="1160919"/>
          </a:xfrm>
          <a:prstGeom prst="rect">
            <a:avLst/>
          </a:prstGeom>
        </p:spPr>
        <p:txBody>
          <a:bodyPr anchor="t" rtlCol="false" tIns="0" lIns="0" bIns="0" rIns="0">
            <a:spAutoFit/>
          </a:bodyPr>
          <a:lstStyle/>
          <a:p>
            <a:pPr algn="ctr">
              <a:lnSpc>
                <a:spcPts val="4558"/>
              </a:lnSpc>
            </a:pPr>
            <a:r>
              <a:rPr lang="en-US" sz="3256" spc="-130">
                <a:solidFill>
                  <a:srgbClr val="226959"/>
                </a:solidFill>
                <a:latin typeface="Childos Arabic Semi-Bold"/>
              </a:rPr>
              <a:t>Offer of Programs Outside the Official Bank Programs</a:t>
            </a:r>
          </a:p>
        </p:txBody>
      </p:sp>
      <p:sp>
        <p:nvSpPr>
          <p:cNvPr name="TextBox 20" id="20"/>
          <p:cNvSpPr txBox="true"/>
          <p:nvPr/>
        </p:nvSpPr>
        <p:spPr>
          <a:xfrm rot="0">
            <a:off x="1818282" y="1677801"/>
            <a:ext cx="5083949" cy="1202055"/>
          </a:xfrm>
          <a:prstGeom prst="rect">
            <a:avLst/>
          </a:prstGeom>
        </p:spPr>
        <p:txBody>
          <a:bodyPr anchor="t" rtlCol="false" tIns="0" lIns="0" bIns="0" rIns="0">
            <a:spAutoFit/>
          </a:bodyPr>
          <a:lstStyle/>
          <a:p>
            <a:pPr algn="ctr" marL="0" indent="0" lvl="0">
              <a:lnSpc>
                <a:spcPts val="3299"/>
              </a:lnSpc>
            </a:pPr>
            <a:r>
              <a:rPr lang="en-US" sz="2199">
                <a:solidFill>
                  <a:srgbClr val="243762"/>
                </a:solidFill>
                <a:latin typeface="Nunito"/>
              </a:rPr>
              <a:t>Offer of a deposit with interest rates much higher than the official bank interest rate</a:t>
            </a:r>
          </a:p>
        </p:txBody>
      </p:sp>
      <p:sp>
        <p:nvSpPr>
          <p:cNvPr name="TextBox 21" id="21"/>
          <p:cNvSpPr txBox="true"/>
          <p:nvPr/>
        </p:nvSpPr>
        <p:spPr>
          <a:xfrm rot="0">
            <a:off x="893351" y="4061586"/>
            <a:ext cx="3203004" cy="490855"/>
          </a:xfrm>
          <a:prstGeom prst="rect">
            <a:avLst/>
          </a:prstGeom>
        </p:spPr>
        <p:txBody>
          <a:bodyPr anchor="t" rtlCol="false" tIns="0" lIns="0" bIns="0" rIns="0">
            <a:spAutoFit/>
          </a:bodyPr>
          <a:lstStyle/>
          <a:p>
            <a:pPr>
              <a:lnSpc>
                <a:spcPts val="3919"/>
              </a:lnSpc>
              <a:spcBef>
                <a:spcPct val="0"/>
              </a:spcBef>
            </a:pPr>
            <a:r>
              <a:rPr lang="en-US" sz="2799">
                <a:solidFill>
                  <a:srgbClr val="13235E"/>
                </a:solidFill>
                <a:latin typeface="Lazydog"/>
              </a:rPr>
              <a:t>Marketing leader</a:t>
            </a:r>
          </a:p>
        </p:txBody>
      </p:sp>
      <p:sp>
        <p:nvSpPr>
          <p:cNvPr name="TextBox 22" id="22"/>
          <p:cNvSpPr txBox="true"/>
          <p:nvPr/>
        </p:nvSpPr>
        <p:spPr>
          <a:xfrm rot="0">
            <a:off x="14433658" y="2966133"/>
            <a:ext cx="1764357" cy="490855"/>
          </a:xfrm>
          <a:prstGeom prst="rect">
            <a:avLst/>
          </a:prstGeom>
        </p:spPr>
        <p:txBody>
          <a:bodyPr anchor="t" rtlCol="false" tIns="0" lIns="0" bIns="0" rIns="0">
            <a:spAutoFit/>
          </a:bodyPr>
          <a:lstStyle/>
          <a:p>
            <a:pPr>
              <a:lnSpc>
                <a:spcPts val="3919"/>
              </a:lnSpc>
              <a:spcBef>
                <a:spcPct val="0"/>
              </a:spcBef>
            </a:pPr>
            <a:r>
              <a:rPr lang="en-US" sz="2799">
                <a:solidFill>
                  <a:srgbClr val="13235E"/>
                </a:solidFill>
                <a:latin typeface="Lazydog"/>
              </a:rPr>
              <a:t>CUSTOMER</a:t>
            </a:r>
          </a:p>
        </p:txBody>
      </p:sp>
      <p:sp>
        <p:nvSpPr>
          <p:cNvPr name="TextBox 23" id="23"/>
          <p:cNvSpPr txBox="true"/>
          <p:nvPr/>
        </p:nvSpPr>
        <p:spPr>
          <a:xfrm rot="0">
            <a:off x="12068226" y="8544481"/>
            <a:ext cx="3458674" cy="962392"/>
          </a:xfrm>
          <a:prstGeom prst="rect">
            <a:avLst/>
          </a:prstGeom>
        </p:spPr>
        <p:txBody>
          <a:bodyPr anchor="t" rtlCol="false" tIns="0" lIns="0" bIns="0" rIns="0">
            <a:spAutoFit/>
          </a:bodyPr>
          <a:lstStyle/>
          <a:p>
            <a:pPr algn="ctr">
              <a:lnSpc>
                <a:spcPts val="2604"/>
              </a:lnSpc>
              <a:spcBef>
                <a:spcPct val="0"/>
              </a:spcBef>
            </a:pPr>
            <a:r>
              <a:rPr lang="en-US" sz="1860">
                <a:solidFill>
                  <a:srgbClr val="000000"/>
                </a:solidFill>
                <a:latin typeface="Canva Sans Bold"/>
              </a:rPr>
              <a:t>Detected during the replacement of the Assistant Branch Manager</a:t>
            </a:r>
          </a:p>
        </p:txBody>
      </p:sp>
      <p:sp>
        <p:nvSpPr>
          <p:cNvPr name="Freeform 24" id="24"/>
          <p:cNvSpPr/>
          <p:nvPr/>
        </p:nvSpPr>
        <p:spPr>
          <a:xfrm flipH="true" flipV="false" rot="-8605997">
            <a:off x="6328639" y="2231070"/>
            <a:ext cx="1327025" cy="457312"/>
          </a:xfrm>
          <a:custGeom>
            <a:avLst/>
            <a:gdLst/>
            <a:ahLst/>
            <a:cxnLst/>
            <a:rect r="r" b="b" t="t" l="l"/>
            <a:pathLst>
              <a:path h="457312" w="1327025">
                <a:moveTo>
                  <a:pt x="1327025" y="0"/>
                </a:moveTo>
                <a:lnTo>
                  <a:pt x="0" y="0"/>
                </a:lnTo>
                <a:lnTo>
                  <a:pt x="0" y="457312"/>
                </a:lnTo>
                <a:lnTo>
                  <a:pt x="1327025" y="457312"/>
                </a:lnTo>
                <a:lnTo>
                  <a:pt x="1327025"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5" id="25"/>
          <p:cNvSpPr/>
          <p:nvPr/>
        </p:nvSpPr>
        <p:spPr>
          <a:xfrm flipH="true" flipV="false" rot="-3932067">
            <a:off x="10037126" y="3672433"/>
            <a:ext cx="1327025" cy="457312"/>
          </a:xfrm>
          <a:custGeom>
            <a:avLst/>
            <a:gdLst/>
            <a:ahLst/>
            <a:cxnLst/>
            <a:rect r="r" b="b" t="t" l="l"/>
            <a:pathLst>
              <a:path h="457312" w="1327025">
                <a:moveTo>
                  <a:pt x="1327026" y="0"/>
                </a:moveTo>
                <a:lnTo>
                  <a:pt x="0" y="0"/>
                </a:lnTo>
                <a:lnTo>
                  <a:pt x="0" y="457312"/>
                </a:lnTo>
                <a:lnTo>
                  <a:pt x="1327026" y="457312"/>
                </a:lnTo>
                <a:lnTo>
                  <a:pt x="1327026"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28259" y="9905633"/>
            <a:ext cx="5950690" cy="0"/>
          </a:xfrm>
          <a:prstGeom prst="line">
            <a:avLst/>
          </a:prstGeom>
          <a:ln cap="rnd" w="19050">
            <a:solidFill>
              <a:srgbClr val="243762"/>
            </a:solidFill>
            <a:prstDash val="solid"/>
            <a:headEnd type="none" len="sm" w="sm"/>
            <a:tailEnd type="none" len="sm" w="sm"/>
          </a:ln>
        </p:spPr>
      </p:sp>
      <p:sp>
        <p:nvSpPr>
          <p:cNvPr name="Freeform 3" id="3"/>
          <p:cNvSpPr/>
          <p:nvPr/>
        </p:nvSpPr>
        <p:spPr>
          <a:xfrm flipH="false" flipV="false" rot="0">
            <a:off x="626304" y="6737573"/>
            <a:ext cx="4077921" cy="3158535"/>
          </a:xfrm>
          <a:custGeom>
            <a:avLst/>
            <a:gdLst/>
            <a:ahLst/>
            <a:cxnLst/>
            <a:rect r="r" b="b" t="t" l="l"/>
            <a:pathLst>
              <a:path h="3158535" w="4077921">
                <a:moveTo>
                  <a:pt x="0" y="0"/>
                </a:moveTo>
                <a:lnTo>
                  <a:pt x="4077921" y="0"/>
                </a:lnTo>
                <a:lnTo>
                  <a:pt x="4077921" y="3158535"/>
                </a:lnTo>
                <a:lnTo>
                  <a:pt x="0" y="315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506180" y="8062851"/>
            <a:ext cx="1431632" cy="1857070"/>
          </a:xfrm>
          <a:custGeom>
            <a:avLst/>
            <a:gdLst/>
            <a:ahLst/>
            <a:cxnLst/>
            <a:rect r="r" b="b" t="t" l="l"/>
            <a:pathLst>
              <a:path h="1857070" w="1431632">
                <a:moveTo>
                  <a:pt x="0" y="0"/>
                </a:moveTo>
                <a:lnTo>
                  <a:pt x="1431632" y="0"/>
                </a:lnTo>
                <a:lnTo>
                  <a:pt x="1431632" y="1857070"/>
                </a:lnTo>
                <a:lnTo>
                  <a:pt x="0" y="18570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151297" y="4912952"/>
            <a:ext cx="1874028" cy="3368350"/>
          </a:xfrm>
          <a:custGeom>
            <a:avLst/>
            <a:gdLst/>
            <a:ahLst/>
            <a:cxnLst/>
            <a:rect r="r" b="b" t="t" l="l"/>
            <a:pathLst>
              <a:path h="3368350" w="1874028">
                <a:moveTo>
                  <a:pt x="0" y="0"/>
                </a:moveTo>
                <a:lnTo>
                  <a:pt x="1874028" y="0"/>
                </a:lnTo>
                <a:lnTo>
                  <a:pt x="1874028" y="3368351"/>
                </a:lnTo>
                <a:lnTo>
                  <a:pt x="0" y="33683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815867" y="6892366"/>
            <a:ext cx="1584390" cy="1728984"/>
          </a:xfrm>
          <a:custGeom>
            <a:avLst/>
            <a:gdLst/>
            <a:ahLst/>
            <a:cxnLst/>
            <a:rect r="r" b="b" t="t" l="l"/>
            <a:pathLst>
              <a:path h="1728984" w="1584390">
                <a:moveTo>
                  <a:pt x="0" y="0"/>
                </a:moveTo>
                <a:lnTo>
                  <a:pt x="1584390" y="0"/>
                </a:lnTo>
                <a:lnTo>
                  <a:pt x="1584390" y="1728985"/>
                </a:lnTo>
                <a:lnTo>
                  <a:pt x="0" y="1728985"/>
                </a:lnTo>
                <a:lnTo>
                  <a:pt x="0" y="0"/>
                </a:lnTo>
                <a:close/>
              </a:path>
            </a:pathLst>
          </a:custGeom>
          <a:blipFill>
            <a:blip r:embed="rId8"/>
            <a:stretch>
              <a:fillRect l="0" t="0" r="0" b="0"/>
            </a:stretch>
          </a:blipFill>
        </p:spPr>
      </p:sp>
      <p:sp>
        <p:nvSpPr>
          <p:cNvPr name="Freeform 7" id="7"/>
          <p:cNvSpPr/>
          <p:nvPr/>
        </p:nvSpPr>
        <p:spPr>
          <a:xfrm flipH="false" flipV="false" rot="0">
            <a:off x="6378949" y="4285895"/>
            <a:ext cx="2206694" cy="1748160"/>
          </a:xfrm>
          <a:custGeom>
            <a:avLst/>
            <a:gdLst/>
            <a:ahLst/>
            <a:cxnLst/>
            <a:rect r="r" b="b" t="t" l="l"/>
            <a:pathLst>
              <a:path h="1748160" w="2206694">
                <a:moveTo>
                  <a:pt x="0" y="0"/>
                </a:moveTo>
                <a:lnTo>
                  <a:pt x="2206693" y="0"/>
                </a:lnTo>
                <a:lnTo>
                  <a:pt x="2206693" y="1748160"/>
                </a:lnTo>
                <a:lnTo>
                  <a:pt x="0" y="1748160"/>
                </a:lnTo>
                <a:lnTo>
                  <a:pt x="0" y="0"/>
                </a:lnTo>
                <a:close/>
              </a:path>
            </a:pathLst>
          </a:custGeom>
          <a:blipFill>
            <a:blip r:embed="rId9"/>
            <a:stretch>
              <a:fillRect l="0" t="0" r="0" b="0"/>
            </a:stretch>
          </a:blipFill>
        </p:spPr>
      </p:sp>
      <p:sp>
        <p:nvSpPr>
          <p:cNvPr name="Freeform 8" id="8"/>
          <p:cNvSpPr/>
          <p:nvPr/>
        </p:nvSpPr>
        <p:spPr>
          <a:xfrm flipH="false" flipV="false" rot="0">
            <a:off x="6755366" y="1718655"/>
            <a:ext cx="1769775" cy="1832029"/>
          </a:xfrm>
          <a:custGeom>
            <a:avLst/>
            <a:gdLst/>
            <a:ahLst/>
            <a:cxnLst/>
            <a:rect r="r" b="b" t="t" l="l"/>
            <a:pathLst>
              <a:path h="1832029" w="1769775">
                <a:moveTo>
                  <a:pt x="0" y="0"/>
                </a:moveTo>
                <a:lnTo>
                  <a:pt x="1769775" y="0"/>
                </a:lnTo>
                <a:lnTo>
                  <a:pt x="1769775" y="1832028"/>
                </a:lnTo>
                <a:lnTo>
                  <a:pt x="0" y="1832028"/>
                </a:lnTo>
                <a:lnTo>
                  <a:pt x="0" y="0"/>
                </a:lnTo>
                <a:close/>
              </a:path>
            </a:pathLst>
          </a:custGeom>
          <a:blipFill>
            <a:blip r:embed="rId10"/>
            <a:stretch>
              <a:fillRect l="0" t="0" r="0" b="0"/>
            </a:stretch>
          </a:blipFill>
        </p:spPr>
      </p:sp>
      <p:sp>
        <p:nvSpPr>
          <p:cNvPr name="Freeform 9" id="9"/>
          <p:cNvSpPr/>
          <p:nvPr/>
        </p:nvSpPr>
        <p:spPr>
          <a:xfrm flipH="false" flipV="false" rot="0">
            <a:off x="1028700" y="2167520"/>
            <a:ext cx="1487336" cy="1648018"/>
          </a:xfrm>
          <a:custGeom>
            <a:avLst/>
            <a:gdLst/>
            <a:ahLst/>
            <a:cxnLst/>
            <a:rect r="r" b="b" t="t" l="l"/>
            <a:pathLst>
              <a:path h="1648018" w="1487336">
                <a:moveTo>
                  <a:pt x="0" y="0"/>
                </a:moveTo>
                <a:lnTo>
                  <a:pt x="1487336" y="0"/>
                </a:lnTo>
                <a:lnTo>
                  <a:pt x="1487336" y="1648017"/>
                </a:lnTo>
                <a:lnTo>
                  <a:pt x="0" y="164801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880322" y="581089"/>
            <a:ext cx="2336380" cy="3172861"/>
          </a:xfrm>
          <a:custGeom>
            <a:avLst/>
            <a:gdLst/>
            <a:ahLst/>
            <a:cxnLst/>
            <a:rect r="r" b="b" t="t" l="l"/>
            <a:pathLst>
              <a:path h="3172861" w="2336380">
                <a:moveTo>
                  <a:pt x="0" y="0"/>
                </a:moveTo>
                <a:lnTo>
                  <a:pt x="2336380" y="0"/>
                </a:lnTo>
                <a:lnTo>
                  <a:pt x="2336380" y="3172861"/>
                </a:lnTo>
                <a:lnTo>
                  <a:pt x="0" y="317286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0">
            <a:off x="9016326" y="7675191"/>
            <a:ext cx="7795871" cy="1316195"/>
          </a:xfrm>
          <a:prstGeom prst="rect">
            <a:avLst/>
          </a:prstGeom>
        </p:spPr>
        <p:txBody>
          <a:bodyPr anchor="t" rtlCol="false" tIns="0" lIns="0" bIns="0" rIns="0">
            <a:spAutoFit/>
          </a:bodyPr>
          <a:lstStyle/>
          <a:p>
            <a:pPr>
              <a:lnSpc>
                <a:spcPts val="3513"/>
              </a:lnSpc>
            </a:pPr>
            <a:r>
              <a:rPr lang="en-US" sz="2342">
                <a:solidFill>
                  <a:srgbClr val="243762"/>
                </a:solidFill>
                <a:latin typeface="Nunito"/>
              </a:rPr>
              <a:t>cash deposits and transfers </a:t>
            </a:r>
          </a:p>
          <a:p>
            <a:pPr>
              <a:lnSpc>
                <a:spcPts val="3513"/>
              </a:lnSpc>
            </a:pPr>
            <a:r>
              <a:rPr lang="en-US" sz="2342">
                <a:solidFill>
                  <a:srgbClr val="243762"/>
                </a:solidFill>
                <a:latin typeface="Nunito"/>
              </a:rPr>
              <a:t>without physical money </a:t>
            </a:r>
          </a:p>
          <a:p>
            <a:pPr marL="0" indent="0" lvl="0">
              <a:lnSpc>
                <a:spcPts val="3513"/>
              </a:lnSpc>
            </a:pPr>
          </a:p>
        </p:txBody>
      </p:sp>
      <p:sp>
        <p:nvSpPr>
          <p:cNvPr name="TextBox 12" id="12"/>
          <p:cNvSpPr txBox="true"/>
          <p:nvPr/>
        </p:nvSpPr>
        <p:spPr>
          <a:xfrm rot="0">
            <a:off x="6178718" y="162006"/>
            <a:ext cx="4813848" cy="972185"/>
          </a:xfrm>
          <a:prstGeom prst="rect">
            <a:avLst/>
          </a:prstGeom>
        </p:spPr>
        <p:txBody>
          <a:bodyPr anchor="t" rtlCol="false" tIns="0" lIns="0" bIns="0" rIns="0">
            <a:spAutoFit/>
          </a:bodyPr>
          <a:lstStyle/>
          <a:p>
            <a:pPr algn="ctr">
              <a:lnSpc>
                <a:spcPts val="7840"/>
              </a:lnSpc>
              <a:spcBef>
                <a:spcPct val="0"/>
              </a:spcBef>
            </a:pPr>
            <a:r>
              <a:rPr lang="en-US" sz="5600">
                <a:solidFill>
                  <a:srgbClr val="3884FD"/>
                </a:solidFill>
                <a:latin typeface="TC October"/>
              </a:rPr>
              <a:t>Cash  overdrafts</a:t>
            </a:r>
          </a:p>
        </p:txBody>
      </p:sp>
      <p:sp>
        <p:nvSpPr>
          <p:cNvPr name="TextBox 13" id="13"/>
          <p:cNvSpPr txBox="true"/>
          <p:nvPr/>
        </p:nvSpPr>
        <p:spPr>
          <a:xfrm rot="0">
            <a:off x="1028700" y="3632023"/>
            <a:ext cx="4904601" cy="705485"/>
          </a:xfrm>
          <a:prstGeom prst="rect">
            <a:avLst/>
          </a:prstGeom>
        </p:spPr>
        <p:txBody>
          <a:bodyPr anchor="t" rtlCol="false" tIns="0" lIns="0" bIns="0" rIns="0">
            <a:spAutoFit/>
          </a:bodyPr>
          <a:lstStyle/>
          <a:p>
            <a:pPr>
              <a:lnSpc>
                <a:spcPts val="5740"/>
              </a:lnSpc>
              <a:spcBef>
                <a:spcPct val="0"/>
              </a:spcBef>
            </a:pPr>
            <a:r>
              <a:rPr lang="en-US" sz="4100">
                <a:solidFill>
                  <a:srgbClr val="F2AE2F"/>
                </a:solidFill>
                <a:latin typeface="TC October"/>
              </a:rPr>
              <a:t>Head of branches bank </a:t>
            </a:r>
          </a:p>
        </p:txBody>
      </p:sp>
      <p:sp>
        <p:nvSpPr>
          <p:cNvPr name="TextBox 14" id="14"/>
          <p:cNvSpPr txBox="true"/>
          <p:nvPr/>
        </p:nvSpPr>
        <p:spPr>
          <a:xfrm rot="0">
            <a:off x="1392799" y="3771545"/>
            <a:ext cx="3311426" cy="1481455"/>
          </a:xfrm>
          <a:prstGeom prst="rect">
            <a:avLst/>
          </a:prstGeom>
        </p:spPr>
        <p:txBody>
          <a:bodyPr anchor="t" rtlCol="false" tIns="0" lIns="0" bIns="0" rIns="0">
            <a:spAutoFit/>
          </a:bodyPr>
          <a:lstStyle/>
          <a:p>
            <a:pPr algn="ctr">
              <a:lnSpc>
                <a:spcPts val="3919"/>
              </a:lnSpc>
              <a:spcBef>
                <a:spcPct val="0"/>
              </a:spcBef>
            </a:pPr>
          </a:p>
          <a:p>
            <a:pPr algn="ctr">
              <a:lnSpc>
                <a:spcPts val="3919"/>
              </a:lnSpc>
              <a:spcBef>
                <a:spcPct val="0"/>
              </a:spcBef>
            </a:pPr>
            <a:r>
              <a:rPr lang="en-US" sz="2799">
                <a:solidFill>
                  <a:srgbClr val="243762"/>
                </a:solidFill>
                <a:latin typeface="Lazydog"/>
              </a:rPr>
              <a:t>use his/her power</a:t>
            </a:r>
          </a:p>
          <a:p>
            <a:pPr algn="ctr">
              <a:lnSpc>
                <a:spcPts val="3919"/>
              </a:lnSpc>
              <a:spcBef>
                <a:spcPct val="0"/>
              </a:spcBef>
            </a:pPr>
            <a:r>
              <a:rPr lang="en-US" sz="2799">
                <a:solidFill>
                  <a:srgbClr val="243762"/>
                </a:solidFill>
                <a:latin typeface="Lazydog"/>
              </a:rPr>
              <a:t>to commit fraud</a:t>
            </a:r>
          </a:p>
        </p:txBody>
      </p:sp>
      <p:sp>
        <p:nvSpPr>
          <p:cNvPr name="TextBox 15" id="15"/>
          <p:cNvSpPr txBox="true"/>
          <p:nvPr/>
        </p:nvSpPr>
        <p:spPr>
          <a:xfrm rot="0">
            <a:off x="9016326" y="7167338"/>
            <a:ext cx="2806898" cy="490855"/>
          </a:xfrm>
          <a:prstGeom prst="rect">
            <a:avLst/>
          </a:prstGeom>
        </p:spPr>
        <p:txBody>
          <a:bodyPr anchor="t" rtlCol="false" tIns="0" lIns="0" bIns="0" rIns="0">
            <a:spAutoFit/>
          </a:bodyPr>
          <a:lstStyle/>
          <a:p>
            <a:pPr algn="ctr">
              <a:lnSpc>
                <a:spcPts val="3919"/>
              </a:lnSpc>
              <a:spcBef>
                <a:spcPct val="0"/>
              </a:spcBef>
            </a:pPr>
            <a:r>
              <a:rPr lang="en-US" sz="2799">
                <a:solidFill>
                  <a:srgbClr val="13235E"/>
                </a:solidFill>
                <a:latin typeface="Lazydog"/>
              </a:rPr>
              <a:t>Ordered teller</a:t>
            </a:r>
          </a:p>
        </p:txBody>
      </p:sp>
      <p:sp>
        <p:nvSpPr>
          <p:cNvPr name="TextBox 16" id="16"/>
          <p:cNvSpPr txBox="true"/>
          <p:nvPr/>
        </p:nvSpPr>
        <p:spPr>
          <a:xfrm rot="0">
            <a:off x="9016326" y="5093300"/>
            <a:ext cx="7795871" cy="869938"/>
          </a:xfrm>
          <a:prstGeom prst="rect">
            <a:avLst/>
          </a:prstGeom>
        </p:spPr>
        <p:txBody>
          <a:bodyPr anchor="t" rtlCol="false" tIns="0" lIns="0" bIns="0" rIns="0">
            <a:spAutoFit/>
          </a:bodyPr>
          <a:lstStyle/>
          <a:p>
            <a:pPr>
              <a:lnSpc>
                <a:spcPts val="3513"/>
              </a:lnSpc>
            </a:pPr>
            <a:r>
              <a:rPr lang="en-US" sz="2342">
                <a:solidFill>
                  <a:srgbClr val="243762"/>
                </a:solidFill>
                <a:latin typeface="Nunito"/>
              </a:rPr>
              <a:t>without </a:t>
            </a:r>
            <a:r>
              <a:rPr lang="en-US" sz="2342">
                <a:solidFill>
                  <a:srgbClr val="243762"/>
                </a:solidFill>
                <a:latin typeface="Nunito"/>
              </a:rPr>
              <a:t>application letter </a:t>
            </a:r>
          </a:p>
          <a:p>
            <a:pPr marL="0" indent="0" lvl="0">
              <a:lnSpc>
                <a:spcPts val="3513"/>
              </a:lnSpc>
            </a:pPr>
          </a:p>
        </p:txBody>
      </p:sp>
      <p:sp>
        <p:nvSpPr>
          <p:cNvPr name="TextBox 17" id="17"/>
          <p:cNvSpPr txBox="true"/>
          <p:nvPr/>
        </p:nvSpPr>
        <p:spPr>
          <a:xfrm rot="0">
            <a:off x="8887568" y="4634187"/>
            <a:ext cx="3187154" cy="490855"/>
          </a:xfrm>
          <a:prstGeom prst="rect">
            <a:avLst/>
          </a:prstGeom>
        </p:spPr>
        <p:txBody>
          <a:bodyPr anchor="t" rtlCol="false" tIns="0" lIns="0" bIns="0" rIns="0">
            <a:spAutoFit/>
          </a:bodyPr>
          <a:lstStyle/>
          <a:p>
            <a:pPr>
              <a:lnSpc>
                <a:spcPts val="3919"/>
              </a:lnSpc>
              <a:spcBef>
                <a:spcPct val="0"/>
              </a:spcBef>
            </a:pPr>
            <a:r>
              <a:rPr lang="en-US" sz="2799">
                <a:solidFill>
                  <a:srgbClr val="13235E"/>
                </a:solidFill>
                <a:latin typeface="Lazydog"/>
              </a:rPr>
              <a:t>Cash withdrawal </a:t>
            </a:r>
          </a:p>
        </p:txBody>
      </p:sp>
      <p:sp>
        <p:nvSpPr>
          <p:cNvPr name="TextBox 18" id="18"/>
          <p:cNvSpPr txBox="true"/>
          <p:nvPr/>
        </p:nvSpPr>
        <p:spPr>
          <a:xfrm rot="0">
            <a:off x="9016326" y="2100845"/>
            <a:ext cx="7795871" cy="1399868"/>
          </a:xfrm>
          <a:prstGeom prst="rect">
            <a:avLst/>
          </a:prstGeom>
        </p:spPr>
        <p:txBody>
          <a:bodyPr anchor="t" rtlCol="false" tIns="0" lIns="0" bIns="0" rIns="0">
            <a:spAutoFit/>
          </a:bodyPr>
          <a:lstStyle/>
          <a:p>
            <a:pPr>
              <a:lnSpc>
                <a:spcPts val="3513"/>
              </a:lnSpc>
            </a:pPr>
          </a:p>
          <a:p>
            <a:pPr>
              <a:lnSpc>
                <a:spcPts val="4245"/>
              </a:lnSpc>
            </a:pPr>
            <a:r>
              <a:rPr lang="en-US" sz="2830">
                <a:solidFill>
                  <a:srgbClr val="243762"/>
                </a:solidFill>
                <a:latin typeface="Nunito"/>
              </a:rPr>
              <a:t>daily physical = bookkeeping</a:t>
            </a:r>
          </a:p>
          <a:p>
            <a:pPr marL="0" indent="0" lvl="0">
              <a:lnSpc>
                <a:spcPts val="3513"/>
              </a:lnSpc>
            </a:pPr>
          </a:p>
        </p:txBody>
      </p:sp>
      <p:sp>
        <p:nvSpPr>
          <p:cNvPr name="TextBox 19" id="19"/>
          <p:cNvSpPr txBox="true"/>
          <p:nvPr/>
        </p:nvSpPr>
        <p:spPr>
          <a:xfrm rot="0">
            <a:off x="8887568" y="2100845"/>
            <a:ext cx="4026694" cy="490855"/>
          </a:xfrm>
          <a:prstGeom prst="rect">
            <a:avLst/>
          </a:prstGeom>
        </p:spPr>
        <p:txBody>
          <a:bodyPr anchor="t" rtlCol="false" tIns="0" lIns="0" bIns="0" rIns="0">
            <a:spAutoFit/>
          </a:bodyPr>
          <a:lstStyle/>
          <a:p>
            <a:pPr>
              <a:lnSpc>
                <a:spcPts val="3919"/>
              </a:lnSpc>
              <a:spcBef>
                <a:spcPct val="0"/>
              </a:spcBef>
            </a:pPr>
            <a:r>
              <a:rPr lang="en-US" sz="2799">
                <a:solidFill>
                  <a:srgbClr val="13235E"/>
                </a:solidFill>
                <a:latin typeface="Lazydog"/>
              </a:rPr>
              <a:t>Stock opname report </a:t>
            </a:r>
          </a:p>
        </p:txBody>
      </p:sp>
      <p:sp>
        <p:nvSpPr>
          <p:cNvPr name="TextBox 20" id="20"/>
          <p:cNvSpPr txBox="true"/>
          <p:nvPr/>
        </p:nvSpPr>
        <p:spPr>
          <a:xfrm rot="0">
            <a:off x="13789887" y="7690184"/>
            <a:ext cx="4219297" cy="1976755"/>
          </a:xfrm>
          <a:prstGeom prst="rect">
            <a:avLst/>
          </a:prstGeom>
        </p:spPr>
        <p:txBody>
          <a:bodyPr anchor="t" rtlCol="false" tIns="0" lIns="0" bIns="0" rIns="0">
            <a:spAutoFit/>
          </a:bodyPr>
          <a:lstStyle/>
          <a:p>
            <a:pPr algn="ctr">
              <a:lnSpc>
                <a:spcPts val="3919"/>
              </a:lnSpc>
            </a:pPr>
          </a:p>
          <a:p>
            <a:pPr algn="ctr">
              <a:lnSpc>
                <a:spcPts val="3919"/>
              </a:lnSpc>
              <a:spcBef>
                <a:spcPct val="0"/>
              </a:spcBef>
            </a:pPr>
            <a:r>
              <a:rPr lang="en-US" sz="2799">
                <a:solidFill>
                  <a:srgbClr val="BD5D19"/>
                </a:solidFill>
                <a:latin typeface="Lazydog"/>
              </a:rPr>
              <a:t>CHANGE OF BANK BRANCH HEADS, CHEATING REVEALED</a:t>
            </a:r>
          </a:p>
        </p:txBody>
      </p:sp>
      <p:grpSp>
        <p:nvGrpSpPr>
          <p:cNvPr name="Group 21" id="21"/>
          <p:cNvGrpSpPr/>
          <p:nvPr/>
        </p:nvGrpSpPr>
        <p:grpSpPr>
          <a:xfrm rot="0">
            <a:off x="5119688" y="2352675"/>
            <a:ext cx="1124902" cy="1470660"/>
            <a:chOff x="0" y="0"/>
            <a:chExt cx="1499870" cy="1960880"/>
          </a:xfrm>
        </p:grpSpPr>
        <p:sp>
          <p:nvSpPr>
            <p:cNvPr name="Freeform 22" id="22"/>
            <p:cNvSpPr/>
            <p:nvPr/>
          </p:nvSpPr>
          <p:spPr>
            <a:xfrm flipH="false" flipV="false" rot="0">
              <a:off x="44450" y="44450"/>
              <a:ext cx="1407160" cy="1865630"/>
            </a:xfrm>
            <a:custGeom>
              <a:avLst/>
              <a:gdLst/>
              <a:ahLst/>
              <a:cxnLst/>
              <a:rect r="r" b="b" t="t" l="l"/>
              <a:pathLst>
                <a:path h="1865630" w="1407160">
                  <a:moveTo>
                    <a:pt x="31750" y="1809750"/>
                  </a:moveTo>
                  <a:cubicBezTo>
                    <a:pt x="3810" y="1521460"/>
                    <a:pt x="0" y="1460500"/>
                    <a:pt x="11430" y="1391920"/>
                  </a:cubicBezTo>
                  <a:cubicBezTo>
                    <a:pt x="24130" y="1314450"/>
                    <a:pt x="53340" y="1229360"/>
                    <a:pt x="85090" y="1151890"/>
                  </a:cubicBezTo>
                  <a:cubicBezTo>
                    <a:pt x="116840" y="1074420"/>
                    <a:pt x="161290" y="1000760"/>
                    <a:pt x="204470" y="927100"/>
                  </a:cubicBezTo>
                  <a:cubicBezTo>
                    <a:pt x="246380" y="854710"/>
                    <a:pt x="290830" y="782320"/>
                    <a:pt x="340360" y="713740"/>
                  </a:cubicBezTo>
                  <a:cubicBezTo>
                    <a:pt x="389890" y="643890"/>
                    <a:pt x="441960" y="574040"/>
                    <a:pt x="502920" y="509270"/>
                  </a:cubicBezTo>
                  <a:cubicBezTo>
                    <a:pt x="566420" y="440690"/>
                    <a:pt x="642620" y="370840"/>
                    <a:pt x="712470" y="314960"/>
                  </a:cubicBezTo>
                  <a:cubicBezTo>
                    <a:pt x="774700" y="265430"/>
                    <a:pt x="838200" y="223520"/>
                    <a:pt x="899160" y="187960"/>
                  </a:cubicBezTo>
                  <a:cubicBezTo>
                    <a:pt x="953770" y="156210"/>
                    <a:pt x="998220" y="133350"/>
                    <a:pt x="1059180" y="106680"/>
                  </a:cubicBezTo>
                  <a:cubicBezTo>
                    <a:pt x="1134110" y="73660"/>
                    <a:pt x="1259840" y="15240"/>
                    <a:pt x="1315720" y="6350"/>
                  </a:cubicBezTo>
                  <a:cubicBezTo>
                    <a:pt x="1341120" y="2540"/>
                    <a:pt x="1358900" y="1270"/>
                    <a:pt x="1374140" y="10160"/>
                  </a:cubicBezTo>
                  <a:cubicBezTo>
                    <a:pt x="1389380" y="19050"/>
                    <a:pt x="1402080" y="45720"/>
                    <a:pt x="1404620" y="62230"/>
                  </a:cubicBezTo>
                  <a:cubicBezTo>
                    <a:pt x="1405890" y="74930"/>
                    <a:pt x="1402080" y="90170"/>
                    <a:pt x="1394460" y="100330"/>
                  </a:cubicBezTo>
                  <a:cubicBezTo>
                    <a:pt x="1386840" y="110490"/>
                    <a:pt x="1375410" y="121920"/>
                    <a:pt x="1361440" y="125730"/>
                  </a:cubicBezTo>
                  <a:cubicBezTo>
                    <a:pt x="1344930" y="129540"/>
                    <a:pt x="1316990" y="125730"/>
                    <a:pt x="1303020" y="115570"/>
                  </a:cubicBezTo>
                  <a:cubicBezTo>
                    <a:pt x="1289050" y="105410"/>
                    <a:pt x="1276350" y="78740"/>
                    <a:pt x="1277620" y="60960"/>
                  </a:cubicBezTo>
                  <a:cubicBezTo>
                    <a:pt x="1278890" y="43180"/>
                    <a:pt x="1294130" y="19050"/>
                    <a:pt x="1309370" y="10160"/>
                  </a:cubicBezTo>
                  <a:cubicBezTo>
                    <a:pt x="1324610" y="1270"/>
                    <a:pt x="1352550" y="0"/>
                    <a:pt x="1369060" y="7620"/>
                  </a:cubicBezTo>
                  <a:cubicBezTo>
                    <a:pt x="1384300" y="15240"/>
                    <a:pt x="1402080" y="36830"/>
                    <a:pt x="1404620" y="54610"/>
                  </a:cubicBezTo>
                  <a:cubicBezTo>
                    <a:pt x="1407160" y="72390"/>
                    <a:pt x="1403350" y="91440"/>
                    <a:pt x="1384300" y="111760"/>
                  </a:cubicBezTo>
                  <a:cubicBezTo>
                    <a:pt x="1333500" y="166370"/>
                    <a:pt x="1076960" y="234950"/>
                    <a:pt x="970280" y="293370"/>
                  </a:cubicBezTo>
                  <a:cubicBezTo>
                    <a:pt x="897890" y="332740"/>
                    <a:pt x="854710" y="363220"/>
                    <a:pt x="797560" y="408940"/>
                  </a:cubicBezTo>
                  <a:cubicBezTo>
                    <a:pt x="732790" y="459740"/>
                    <a:pt x="661670" y="524510"/>
                    <a:pt x="601980" y="588010"/>
                  </a:cubicBezTo>
                  <a:cubicBezTo>
                    <a:pt x="544830" y="648970"/>
                    <a:pt x="501650" y="703580"/>
                    <a:pt x="447040" y="782320"/>
                  </a:cubicBezTo>
                  <a:cubicBezTo>
                    <a:pt x="372110" y="891540"/>
                    <a:pt x="257810" y="1074420"/>
                    <a:pt x="205740" y="1189990"/>
                  </a:cubicBezTo>
                  <a:cubicBezTo>
                    <a:pt x="170180" y="1268730"/>
                    <a:pt x="149860" y="1329690"/>
                    <a:pt x="138430" y="1397000"/>
                  </a:cubicBezTo>
                  <a:cubicBezTo>
                    <a:pt x="128270" y="1457960"/>
                    <a:pt x="130810" y="1510030"/>
                    <a:pt x="132080" y="1574800"/>
                  </a:cubicBezTo>
                  <a:cubicBezTo>
                    <a:pt x="134620" y="1651000"/>
                    <a:pt x="168910" y="1781810"/>
                    <a:pt x="153670" y="1824990"/>
                  </a:cubicBezTo>
                  <a:cubicBezTo>
                    <a:pt x="147320" y="1842770"/>
                    <a:pt x="134620" y="1851660"/>
                    <a:pt x="123190" y="1858010"/>
                  </a:cubicBezTo>
                  <a:cubicBezTo>
                    <a:pt x="114300" y="1863090"/>
                    <a:pt x="104140" y="1865630"/>
                    <a:pt x="93980" y="1865630"/>
                  </a:cubicBezTo>
                  <a:cubicBezTo>
                    <a:pt x="81280" y="1864360"/>
                    <a:pt x="62230" y="1858010"/>
                    <a:pt x="52070" y="1849120"/>
                  </a:cubicBezTo>
                  <a:cubicBezTo>
                    <a:pt x="41910" y="1840230"/>
                    <a:pt x="31750" y="1809750"/>
                    <a:pt x="31750" y="1809750"/>
                  </a:cubicBezTo>
                </a:path>
              </a:pathLst>
            </a:custGeom>
            <a:solidFill>
              <a:srgbClr val="C04A59">
                <a:alpha val="69804"/>
              </a:srgbClr>
            </a:solidFill>
            <a:ln cap="sq">
              <a:noFill/>
              <a:prstDash val="solid"/>
              <a:miter/>
            </a:ln>
          </p:spPr>
        </p:sp>
      </p:grpSp>
      <p:grpSp>
        <p:nvGrpSpPr>
          <p:cNvPr name="Group 23" id="23"/>
          <p:cNvGrpSpPr/>
          <p:nvPr/>
        </p:nvGrpSpPr>
        <p:grpSpPr>
          <a:xfrm rot="0">
            <a:off x="6044565" y="2205990"/>
            <a:ext cx="230505" cy="507682"/>
            <a:chOff x="0" y="0"/>
            <a:chExt cx="307340" cy="676910"/>
          </a:xfrm>
        </p:grpSpPr>
        <p:sp>
          <p:nvSpPr>
            <p:cNvPr name="Freeform 24" id="24"/>
            <p:cNvSpPr/>
            <p:nvPr/>
          </p:nvSpPr>
          <p:spPr>
            <a:xfrm flipH="false" flipV="false" rot="0">
              <a:off x="50800" y="45720"/>
              <a:ext cx="222250" cy="581660"/>
            </a:xfrm>
            <a:custGeom>
              <a:avLst/>
              <a:gdLst/>
              <a:ahLst/>
              <a:cxnLst/>
              <a:rect r="r" b="b" t="t" l="l"/>
              <a:pathLst>
                <a:path h="581660" w="222250">
                  <a:moveTo>
                    <a:pt x="113030" y="24130"/>
                  </a:moveTo>
                  <a:cubicBezTo>
                    <a:pt x="222250" y="196850"/>
                    <a:pt x="217170" y="293370"/>
                    <a:pt x="205740" y="364490"/>
                  </a:cubicBezTo>
                  <a:cubicBezTo>
                    <a:pt x="195580" y="431800"/>
                    <a:pt x="170180" y="521970"/>
                    <a:pt x="140970" y="554990"/>
                  </a:cubicBezTo>
                  <a:cubicBezTo>
                    <a:pt x="124460" y="572770"/>
                    <a:pt x="102870" y="580390"/>
                    <a:pt x="86360" y="580390"/>
                  </a:cubicBezTo>
                  <a:cubicBezTo>
                    <a:pt x="72390" y="580390"/>
                    <a:pt x="59690" y="572770"/>
                    <a:pt x="49530" y="565150"/>
                  </a:cubicBezTo>
                  <a:cubicBezTo>
                    <a:pt x="39370" y="556260"/>
                    <a:pt x="29210" y="544830"/>
                    <a:pt x="27940" y="530860"/>
                  </a:cubicBezTo>
                  <a:cubicBezTo>
                    <a:pt x="25400" y="514350"/>
                    <a:pt x="34290" y="486410"/>
                    <a:pt x="44450" y="473710"/>
                  </a:cubicBezTo>
                  <a:cubicBezTo>
                    <a:pt x="53340" y="463550"/>
                    <a:pt x="67310" y="457200"/>
                    <a:pt x="80010" y="454660"/>
                  </a:cubicBezTo>
                  <a:cubicBezTo>
                    <a:pt x="92710" y="452120"/>
                    <a:pt x="107950" y="453390"/>
                    <a:pt x="119380" y="461010"/>
                  </a:cubicBezTo>
                  <a:cubicBezTo>
                    <a:pt x="133350" y="469900"/>
                    <a:pt x="151130" y="494030"/>
                    <a:pt x="153670" y="510540"/>
                  </a:cubicBezTo>
                  <a:cubicBezTo>
                    <a:pt x="156210" y="523240"/>
                    <a:pt x="151130" y="538480"/>
                    <a:pt x="144780" y="549910"/>
                  </a:cubicBezTo>
                  <a:cubicBezTo>
                    <a:pt x="138430" y="561340"/>
                    <a:pt x="125730" y="572770"/>
                    <a:pt x="113030" y="576580"/>
                  </a:cubicBezTo>
                  <a:cubicBezTo>
                    <a:pt x="97790" y="581660"/>
                    <a:pt x="68580" y="577850"/>
                    <a:pt x="54610" y="570230"/>
                  </a:cubicBezTo>
                  <a:cubicBezTo>
                    <a:pt x="43180" y="563880"/>
                    <a:pt x="34290" y="549910"/>
                    <a:pt x="30480" y="537210"/>
                  </a:cubicBezTo>
                  <a:cubicBezTo>
                    <a:pt x="26670" y="524510"/>
                    <a:pt x="27940" y="514350"/>
                    <a:pt x="30480" y="496570"/>
                  </a:cubicBezTo>
                  <a:cubicBezTo>
                    <a:pt x="35560" y="463550"/>
                    <a:pt x="67310" y="407670"/>
                    <a:pt x="78740" y="359410"/>
                  </a:cubicBezTo>
                  <a:cubicBezTo>
                    <a:pt x="90170" y="308610"/>
                    <a:pt x="110490" y="241300"/>
                    <a:pt x="96520" y="196850"/>
                  </a:cubicBezTo>
                  <a:cubicBezTo>
                    <a:pt x="83820" y="158750"/>
                    <a:pt x="30480" y="132080"/>
                    <a:pt x="15240" y="105410"/>
                  </a:cubicBezTo>
                  <a:cubicBezTo>
                    <a:pt x="6350" y="88900"/>
                    <a:pt x="0" y="74930"/>
                    <a:pt x="0" y="62230"/>
                  </a:cubicBezTo>
                  <a:cubicBezTo>
                    <a:pt x="0" y="52070"/>
                    <a:pt x="2540" y="41910"/>
                    <a:pt x="8890" y="33020"/>
                  </a:cubicBezTo>
                  <a:cubicBezTo>
                    <a:pt x="16510" y="22860"/>
                    <a:pt x="30480" y="10160"/>
                    <a:pt x="43180" y="5080"/>
                  </a:cubicBezTo>
                  <a:cubicBezTo>
                    <a:pt x="55880" y="0"/>
                    <a:pt x="74930" y="2540"/>
                    <a:pt x="87630" y="6350"/>
                  </a:cubicBezTo>
                  <a:cubicBezTo>
                    <a:pt x="97790" y="10160"/>
                    <a:pt x="113030" y="24130"/>
                    <a:pt x="113030" y="24130"/>
                  </a:cubicBezTo>
                </a:path>
              </a:pathLst>
            </a:custGeom>
            <a:solidFill>
              <a:srgbClr val="C04A59">
                <a:alpha val="69804"/>
              </a:srgbClr>
            </a:solidFill>
            <a:ln cap="sq">
              <a:noFill/>
              <a:prstDash val="solid"/>
              <a:miter/>
            </a:ln>
          </p:spPr>
        </p:sp>
      </p:grpSp>
      <p:grpSp>
        <p:nvGrpSpPr>
          <p:cNvPr name="Group 25" id="25"/>
          <p:cNvGrpSpPr/>
          <p:nvPr/>
        </p:nvGrpSpPr>
        <p:grpSpPr>
          <a:xfrm rot="0">
            <a:off x="5370195" y="4338638"/>
            <a:ext cx="733425" cy="1108710"/>
            <a:chOff x="0" y="0"/>
            <a:chExt cx="977900" cy="1478280"/>
          </a:xfrm>
        </p:grpSpPr>
        <p:sp>
          <p:nvSpPr>
            <p:cNvPr name="Freeform 26" id="26"/>
            <p:cNvSpPr/>
            <p:nvPr/>
          </p:nvSpPr>
          <p:spPr>
            <a:xfrm flipH="false" flipV="false" rot="0">
              <a:off x="45720" y="48260"/>
              <a:ext cx="883920" cy="1384300"/>
            </a:xfrm>
            <a:custGeom>
              <a:avLst/>
              <a:gdLst/>
              <a:ahLst/>
              <a:cxnLst/>
              <a:rect r="r" b="b" t="t" l="l"/>
              <a:pathLst>
                <a:path h="1384300" w="883920">
                  <a:moveTo>
                    <a:pt x="132080" y="58420"/>
                  </a:moveTo>
                  <a:cubicBezTo>
                    <a:pt x="181610" y="469900"/>
                    <a:pt x="223520" y="582930"/>
                    <a:pt x="274320" y="680720"/>
                  </a:cubicBezTo>
                  <a:cubicBezTo>
                    <a:pt x="323850" y="775970"/>
                    <a:pt x="391160" y="867410"/>
                    <a:pt x="454660" y="943610"/>
                  </a:cubicBezTo>
                  <a:cubicBezTo>
                    <a:pt x="510540" y="1010920"/>
                    <a:pt x="570230" y="1068070"/>
                    <a:pt x="628650" y="1121410"/>
                  </a:cubicBezTo>
                  <a:cubicBezTo>
                    <a:pt x="680720" y="1168400"/>
                    <a:pt x="744220" y="1229360"/>
                    <a:pt x="784860" y="1248410"/>
                  </a:cubicBezTo>
                  <a:cubicBezTo>
                    <a:pt x="806450" y="1258570"/>
                    <a:pt x="824230" y="1250950"/>
                    <a:pt x="839470" y="1258570"/>
                  </a:cubicBezTo>
                  <a:cubicBezTo>
                    <a:pt x="852170" y="1264920"/>
                    <a:pt x="864870" y="1273810"/>
                    <a:pt x="871220" y="1285240"/>
                  </a:cubicBezTo>
                  <a:cubicBezTo>
                    <a:pt x="877570" y="1296670"/>
                    <a:pt x="883920" y="1310640"/>
                    <a:pt x="881380" y="1324610"/>
                  </a:cubicBezTo>
                  <a:cubicBezTo>
                    <a:pt x="878840" y="1341120"/>
                    <a:pt x="863600" y="1365250"/>
                    <a:pt x="848360" y="1374140"/>
                  </a:cubicBezTo>
                  <a:cubicBezTo>
                    <a:pt x="833120" y="1383030"/>
                    <a:pt x="803910" y="1383030"/>
                    <a:pt x="788670" y="1375410"/>
                  </a:cubicBezTo>
                  <a:cubicBezTo>
                    <a:pt x="773430" y="1367790"/>
                    <a:pt x="758190" y="1342390"/>
                    <a:pt x="754380" y="1325880"/>
                  </a:cubicBezTo>
                  <a:cubicBezTo>
                    <a:pt x="751840" y="1313180"/>
                    <a:pt x="755650" y="1297940"/>
                    <a:pt x="762000" y="1286510"/>
                  </a:cubicBezTo>
                  <a:cubicBezTo>
                    <a:pt x="768350" y="1275080"/>
                    <a:pt x="779780" y="1263650"/>
                    <a:pt x="792480" y="1259840"/>
                  </a:cubicBezTo>
                  <a:cubicBezTo>
                    <a:pt x="807720" y="1254760"/>
                    <a:pt x="836930" y="1254760"/>
                    <a:pt x="852170" y="1264920"/>
                  </a:cubicBezTo>
                  <a:cubicBezTo>
                    <a:pt x="867410" y="1275080"/>
                    <a:pt x="880110" y="1300480"/>
                    <a:pt x="881380" y="1316990"/>
                  </a:cubicBezTo>
                  <a:cubicBezTo>
                    <a:pt x="882650" y="1330960"/>
                    <a:pt x="876300" y="1346200"/>
                    <a:pt x="868680" y="1356360"/>
                  </a:cubicBezTo>
                  <a:cubicBezTo>
                    <a:pt x="861060" y="1366520"/>
                    <a:pt x="850900" y="1376680"/>
                    <a:pt x="835660" y="1379220"/>
                  </a:cubicBezTo>
                  <a:cubicBezTo>
                    <a:pt x="807720" y="1384300"/>
                    <a:pt x="751840" y="1370330"/>
                    <a:pt x="708660" y="1348740"/>
                  </a:cubicBezTo>
                  <a:cubicBezTo>
                    <a:pt x="652780" y="1320800"/>
                    <a:pt x="595630" y="1262380"/>
                    <a:pt x="538480" y="1210310"/>
                  </a:cubicBezTo>
                  <a:cubicBezTo>
                    <a:pt x="474980" y="1153160"/>
                    <a:pt x="408940" y="1090930"/>
                    <a:pt x="349250" y="1016000"/>
                  </a:cubicBezTo>
                  <a:cubicBezTo>
                    <a:pt x="280670" y="930910"/>
                    <a:pt x="208280" y="830580"/>
                    <a:pt x="156210" y="725170"/>
                  </a:cubicBezTo>
                  <a:cubicBezTo>
                    <a:pt x="101600" y="617220"/>
                    <a:pt x="55880" y="490220"/>
                    <a:pt x="30480" y="375920"/>
                  </a:cubicBezTo>
                  <a:cubicBezTo>
                    <a:pt x="7620" y="271780"/>
                    <a:pt x="0" y="125730"/>
                    <a:pt x="5080" y="69850"/>
                  </a:cubicBezTo>
                  <a:cubicBezTo>
                    <a:pt x="7620" y="48260"/>
                    <a:pt x="8890" y="38100"/>
                    <a:pt x="17780" y="26670"/>
                  </a:cubicBezTo>
                  <a:cubicBezTo>
                    <a:pt x="26670" y="15240"/>
                    <a:pt x="41910" y="5080"/>
                    <a:pt x="55880" y="2540"/>
                  </a:cubicBezTo>
                  <a:cubicBezTo>
                    <a:pt x="72390" y="0"/>
                    <a:pt x="100330" y="7620"/>
                    <a:pt x="113030" y="17780"/>
                  </a:cubicBezTo>
                  <a:cubicBezTo>
                    <a:pt x="124460" y="26670"/>
                    <a:pt x="132080" y="58420"/>
                    <a:pt x="132080" y="58420"/>
                  </a:cubicBezTo>
                </a:path>
              </a:pathLst>
            </a:custGeom>
            <a:solidFill>
              <a:srgbClr val="C04A59">
                <a:alpha val="69804"/>
              </a:srgbClr>
            </a:solidFill>
            <a:ln cap="sq">
              <a:noFill/>
              <a:prstDash val="solid"/>
              <a:miter/>
            </a:ln>
          </p:spPr>
        </p:sp>
      </p:grpSp>
      <p:grpSp>
        <p:nvGrpSpPr>
          <p:cNvPr name="Group 27" id="27"/>
          <p:cNvGrpSpPr/>
          <p:nvPr/>
        </p:nvGrpSpPr>
        <p:grpSpPr>
          <a:xfrm rot="0">
            <a:off x="5803582" y="5226368"/>
            <a:ext cx="405765" cy="377190"/>
            <a:chOff x="0" y="0"/>
            <a:chExt cx="541020" cy="502920"/>
          </a:xfrm>
        </p:grpSpPr>
        <p:sp>
          <p:nvSpPr>
            <p:cNvPr name="Freeform 28" id="28"/>
            <p:cNvSpPr/>
            <p:nvPr/>
          </p:nvSpPr>
          <p:spPr>
            <a:xfrm flipH="false" flipV="false" rot="0">
              <a:off x="46990" y="49530"/>
              <a:ext cx="444500" cy="408940"/>
            </a:xfrm>
            <a:custGeom>
              <a:avLst/>
              <a:gdLst/>
              <a:ahLst/>
              <a:cxnLst/>
              <a:rect r="r" b="b" t="t" l="l"/>
              <a:pathLst>
                <a:path h="408940" w="444500">
                  <a:moveTo>
                    <a:pt x="74930" y="261620"/>
                  </a:moveTo>
                  <a:cubicBezTo>
                    <a:pt x="200660" y="278130"/>
                    <a:pt x="220980" y="283210"/>
                    <a:pt x="240030" y="267970"/>
                  </a:cubicBezTo>
                  <a:cubicBezTo>
                    <a:pt x="279400" y="236220"/>
                    <a:pt x="297180" y="60960"/>
                    <a:pt x="332740" y="24130"/>
                  </a:cubicBezTo>
                  <a:cubicBezTo>
                    <a:pt x="349250" y="6350"/>
                    <a:pt x="369570" y="1270"/>
                    <a:pt x="387350" y="2540"/>
                  </a:cubicBezTo>
                  <a:cubicBezTo>
                    <a:pt x="405130" y="3810"/>
                    <a:pt x="429260" y="20320"/>
                    <a:pt x="436880" y="35560"/>
                  </a:cubicBezTo>
                  <a:cubicBezTo>
                    <a:pt x="444500" y="50800"/>
                    <a:pt x="444500" y="80010"/>
                    <a:pt x="435610" y="95250"/>
                  </a:cubicBezTo>
                  <a:cubicBezTo>
                    <a:pt x="426720" y="110490"/>
                    <a:pt x="403860" y="127000"/>
                    <a:pt x="386080" y="128270"/>
                  </a:cubicBezTo>
                  <a:cubicBezTo>
                    <a:pt x="368300" y="129540"/>
                    <a:pt x="342900" y="119380"/>
                    <a:pt x="331470" y="105410"/>
                  </a:cubicBezTo>
                  <a:cubicBezTo>
                    <a:pt x="320040" y="92710"/>
                    <a:pt x="314960" y="64770"/>
                    <a:pt x="318770" y="48260"/>
                  </a:cubicBezTo>
                  <a:cubicBezTo>
                    <a:pt x="321310" y="34290"/>
                    <a:pt x="332740" y="21590"/>
                    <a:pt x="342900" y="13970"/>
                  </a:cubicBezTo>
                  <a:cubicBezTo>
                    <a:pt x="353060" y="6350"/>
                    <a:pt x="367030" y="0"/>
                    <a:pt x="381000" y="1270"/>
                  </a:cubicBezTo>
                  <a:cubicBezTo>
                    <a:pt x="397510" y="2540"/>
                    <a:pt x="422910" y="17780"/>
                    <a:pt x="433070" y="30480"/>
                  </a:cubicBezTo>
                  <a:cubicBezTo>
                    <a:pt x="441960" y="41910"/>
                    <a:pt x="444500" y="50800"/>
                    <a:pt x="443230" y="69850"/>
                  </a:cubicBezTo>
                  <a:cubicBezTo>
                    <a:pt x="440690" y="116840"/>
                    <a:pt x="379730" y="261620"/>
                    <a:pt x="349250" y="314960"/>
                  </a:cubicBezTo>
                  <a:cubicBezTo>
                    <a:pt x="332740" y="344170"/>
                    <a:pt x="318770" y="361950"/>
                    <a:pt x="298450" y="377190"/>
                  </a:cubicBezTo>
                  <a:cubicBezTo>
                    <a:pt x="279400" y="391160"/>
                    <a:pt x="259080" y="398780"/>
                    <a:pt x="229870" y="402590"/>
                  </a:cubicBezTo>
                  <a:cubicBezTo>
                    <a:pt x="182880" y="408940"/>
                    <a:pt x="74930" y="398780"/>
                    <a:pt x="39370" y="382270"/>
                  </a:cubicBezTo>
                  <a:cubicBezTo>
                    <a:pt x="22860" y="374650"/>
                    <a:pt x="13970" y="364490"/>
                    <a:pt x="7620" y="351790"/>
                  </a:cubicBezTo>
                  <a:cubicBezTo>
                    <a:pt x="1270" y="339090"/>
                    <a:pt x="0" y="320040"/>
                    <a:pt x="3810" y="306070"/>
                  </a:cubicBezTo>
                  <a:cubicBezTo>
                    <a:pt x="7620" y="292100"/>
                    <a:pt x="19050" y="278130"/>
                    <a:pt x="30480" y="270510"/>
                  </a:cubicBezTo>
                  <a:cubicBezTo>
                    <a:pt x="41910" y="262890"/>
                    <a:pt x="74930" y="261620"/>
                    <a:pt x="74930" y="261620"/>
                  </a:cubicBezTo>
                </a:path>
              </a:pathLst>
            </a:custGeom>
            <a:solidFill>
              <a:srgbClr val="C04A59">
                <a:alpha val="69804"/>
              </a:srgbClr>
            </a:solidFill>
            <a:ln cap="sq">
              <a:noFill/>
              <a:prstDash val="solid"/>
              <a:miter/>
            </a:ln>
          </p:spPr>
        </p:sp>
      </p:grpSp>
      <p:grpSp>
        <p:nvGrpSpPr>
          <p:cNvPr name="Group 29" id="29"/>
          <p:cNvGrpSpPr/>
          <p:nvPr/>
        </p:nvGrpSpPr>
        <p:grpSpPr>
          <a:xfrm rot="0">
            <a:off x="5018722" y="4572000"/>
            <a:ext cx="1447800" cy="3063240"/>
            <a:chOff x="0" y="0"/>
            <a:chExt cx="1930400" cy="4084320"/>
          </a:xfrm>
        </p:grpSpPr>
        <p:sp>
          <p:nvSpPr>
            <p:cNvPr name="Freeform 30" id="30"/>
            <p:cNvSpPr/>
            <p:nvPr/>
          </p:nvSpPr>
          <p:spPr>
            <a:xfrm flipH="false" flipV="false" rot="0">
              <a:off x="45720" y="46990"/>
              <a:ext cx="1836420" cy="3991610"/>
            </a:xfrm>
            <a:custGeom>
              <a:avLst/>
              <a:gdLst/>
              <a:ahLst/>
              <a:cxnLst/>
              <a:rect r="r" b="b" t="t" l="l"/>
              <a:pathLst>
                <a:path h="3991610" w="1836420">
                  <a:moveTo>
                    <a:pt x="186690" y="74930"/>
                  </a:moveTo>
                  <a:cubicBezTo>
                    <a:pt x="125730" y="477520"/>
                    <a:pt x="127000" y="603250"/>
                    <a:pt x="132080" y="730250"/>
                  </a:cubicBezTo>
                  <a:cubicBezTo>
                    <a:pt x="138430" y="868680"/>
                    <a:pt x="152400" y="1021080"/>
                    <a:pt x="172720" y="1163320"/>
                  </a:cubicBezTo>
                  <a:cubicBezTo>
                    <a:pt x="193040" y="1304290"/>
                    <a:pt x="218440" y="1445260"/>
                    <a:pt x="256540" y="1581150"/>
                  </a:cubicBezTo>
                  <a:cubicBezTo>
                    <a:pt x="294640" y="1717040"/>
                    <a:pt x="347980" y="1855470"/>
                    <a:pt x="400050" y="1981200"/>
                  </a:cubicBezTo>
                  <a:cubicBezTo>
                    <a:pt x="448310" y="2098040"/>
                    <a:pt x="492760" y="2198370"/>
                    <a:pt x="553720" y="2311400"/>
                  </a:cubicBezTo>
                  <a:cubicBezTo>
                    <a:pt x="623570" y="2439670"/>
                    <a:pt x="718820" y="2581910"/>
                    <a:pt x="802640" y="2708910"/>
                  </a:cubicBezTo>
                  <a:cubicBezTo>
                    <a:pt x="882650" y="2829560"/>
                    <a:pt x="958850" y="2943860"/>
                    <a:pt x="1043940" y="3056890"/>
                  </a:cubicBezTo>
                  <a:cubicBezTo>
                    <a:pt x="1129030" y="3169920"/>
                    <a:pt x="1225550" y="3286760"/>
                    <a:pt x="1313180" y="3388360"/>
                  </a:cubicBezTo>
                  <a:cubicBezTo>
                    <a:pt x="1391920" y="3478530"/>
                    <a:pt x="1470660" y="3561080"/>
                    <a:pt x="1545590" y="3638550"/>
                  </a:cubicBezTo>
                  <a:cubicBezTo>
                    <a:pt x="1614170" y="3709670"/>
                    <a:pt x="1694180" y="3794760"/>
                    <a:pt x="1746250" y="3837940"/>
                  </a:cubicBezTo>
                  <a:cubicBezTo>
                    <a:pt x="1775460" y="3862070"/>
                    <a:pt x="1807210" y="3867150"/>
                    <a:pt x="1821180" y="3887470"/>
                  </a:cubicBezTo>
                  <a:cubicBezTo>
                    <a:pt x="1832610" y="3903980"/>
                    <a:pt x="1836420" y="3929380"/>
                    <a:pt x="1831340" y="3945890"/>
                  </a:cubicBezTo>
                  <a:cubicBezTo>
                    <a:pt x="1826260" y="3962400"/>
                    <a:pt x="1804670" y="3981450"/>
                    <a:pt x="1788160" y="3986530"/>
                  </a:cubicBezTo>
                  <a:cubicBezTo>
                    <a:pt x="1771650" y="3991610"/>
                    <a:pt x="1743710" y="3985260"/>
                    <a:pt x="1729740" y="3973830"/>
                  </a:cubicBezTo>
                  <a:cubicBezTo>
                    <a:pt x="1715770" y="3962400"/>
                    <a:pt x="1705610" y="3937000"/>
                    <a:pt x="1706880" y="3919220"/>
                  </a:cubicBezTo>
                  <a:cubicBezTo>
                    <a:pt x="1708150" y="3901440"/>
                    <a:pt x="1725930" y="3877310"/>
                    <a:pt x="1741170" y="3869690"/>
                  </a:cubicBezTo>
                  <a:cubicBezTo>
                    <a:pt x="1756410" y="3862070"/>
                    <a:pt x="1785620" y="3862070"/>
                    <a:pt x="1800860" y="3869690"/>
                  </a:cubicBezTo>
                  <a:cubicBezTo>
                    <a:pt x="1816100" y="3877310"/>
                    <a:pt x="1831340" y="3901440"/>
                    <a:pt x="1833880" y="3917950"/>
                  </a:cubicBezTo>
                  <a:cubicBezTo>
                    <a:pt x="1836420" y="3931920"/>
                    <a:pt x="1831340" y="3947160"/>
                    <a:pt x="1824990" y="3958590"/>
                  </a:cubicBezTo>
                  <a:cubicBezTo>
                    <a:pt x="1818640" y="3970020"/>
                    <a:pt x="1805940" y="3978910"/>
                    <a:pt x="1794510" y="3983990"/>
                  </a:cubicBezTo>
                  <a:cubicBezTo>
                    <a:pt x="1783080" y="3989070"/>
                    <a:pt x="1769110" y="3990340"/>
                    <a:pt x="1753870" y="3986530"/>
                  </a:cubicBezTo>
                  <a:cubicBezTo>
                    <a:pt x="1727200" y="3980180"/>
                    <a:pt x="1694180" y="3956050"/>
                    <a:pt x="1657350" y="3928110"/>
                  </a:cubicBezTo>
                  <a:cubicBezTo>
                    <a:pt x="1598930" y="3882390"/>
                    <a:pt x="1522730" y="3797300"/>
                    <a:pt x="1452880" y="3724910"/>
                  </a:cubicBezTo>
                  <a:cubicBezTo>
                    <a:pt x="1375410" y="3644900"/>
                    <a:pt x="1295400" y="3561080"/>
                    <a:pt x="1215390" y="3468370"/>
                  </a:cubicBezTo>
                  <a:cubicBezTo>
                    <a:pt x="1125220" y="3364230"/>
                    <a:pt x="1027430" y="3244850"/>
                    <a:pt x="939800" y="3129280"/>
                  </a:cubicBezTo>
                  <a:cubicBezTo>
                    <a:pt x="853440" y="3014980"/>
                    <a:pt x="775970" y="2899410"/>
                    <a:pt x="694690" y="2776220"/>
                  </a:cubicBezTo>
                  <a:cubicBezTo>
                    <a:pt x="608330" y="2645410"/>
                    <a:pt x="510540" y="2498090"/>
                    <a:pt x="438150" y="2364740"/>
                  </a:cubicBezTo>
                  <a:cubicBezTo>
                    <a:pt x="374650" y="2247900"/>
                    <a:pt x="330200" y="2145030"/>
                    <a:pt x="280670" y="2024380"/>
                  </a:cubicBezTo>
                  <a:cubicBezTo>
                    <a:pt x="227330" y="1893570"/>
                    <a:pt x="171450" y="1748790"/>
                    <a:pt x="132080" y="1606550"/>
                  </a:cubicBezTo>
                  <a:cubicBezTo>
                    <a:pt x="92710" y="1465580"/>
                    <a:pt x="67310" y="1320800"/>
                    <a:pt x="45720" y="1174750"/>
                  </a:cubicBezTo>
                  <a:cubicBezTo>
                    <a:pt x="24130" y="1027430"/>
                    <a:pt x="10160" y="871220"/>
                    <a:pt x="5080" y="727710"/>
                  </a:cubicBezTo>
                  <a:cubicBezTo>
                    <a:pt x="0" y="594360"/>
                    <a:pt x="0" y="462280"/>
                    <a:pt x="11430" y="341630"/>
                  </a:cubicBezTo>
                  <a:cubicBezTo>
                    <a:pt x="21590" y="233680"/>
                    <a:pt x="40640" y="86360"/>
                    <a:pt x="66040" y="38100"/>
                  </a:cubicBezTo>
                  <a:cubicBezTo>
                    <a:pt x="76200" y="20320"/>
                    <a:pt x="85090" y="12700"/>
                    <a:pt x="97790" y="6350"/>
                  </a:cubicBezTo>
                  <a:cubicBezTo>
                    <a:pt x="110490" y="0"/>
                    <a:pt x="129540" y="0"/>
                    <a:pt x="143510" y="3810"/>
                  </a:cubicBezTo>
                  <a:cubicBezTo>
                    <a:pt x="157480" y="7620"/>
                    <a:pt x="171450" y="19050"/>
                    <a:pt x="179070" y="30480"/>
                  </a:cubicBezTo>
                  <a:cubicBezTo>
                    <a:pt x="186690" y="41910"/>
                    <a:pt x="186690" y="74930"/>
                    <a:pt x="186690" y="74930"/>
                  </a:cubicBezTo>
                </a:path>
              </a:pathLst>
            </a:custGeom>
            <a:solidFill>
              <a:srgbClr val="C04A59">
                <a:alpha val="69804"/>
              </a:srgbClr>
            </a:solidFill>
            <a:ln cap="sq">
              <a:noFill/>
              <a:prstDash val="solid"/>
              <a:miter/>
            </a:ln>
          </p:spPr>
        </p:sp>
      </p:grpSp>
      <p:grpSp>
        <p:nvGrpSpPr>
          <p:cNvPr name="Group 31" id="31"/>
          <p:cNvGrpSpPr/>
          <p:nvPr/>
        </p:nvGrpSpPr>
        <p:grpSpPr>
          <a:xfrm rot="0">
            <a:off x="6067425" y="7317105"/>
            <a:ext cx="481965" cy="463868"/>
            <a:chOff x="0" y="0"/>
            <a:chExt cx="642620" cy="618490"/>
          </a:xfrm>
        </p:grpSpPr>
        <p:sp>
          <p:nvSpPr>
            <p:cNvPr name="Freeform 32" id="32"/>
            <p:cNvSpPr/>
            <p:nvPr/>
          </p:nvSpPr>
          <p:spPr>
            <a:xfrm flipH="false" flipV="false" rot="0">
              <a:off x="49530" y="48260"/>
              <a:ext cx="553720" cy="530860"/>
            </a:xfrm>
            <a:custGeom>
              <a:avLst/>
              <a:gdLst/>
              <a:ahLst/>
              <a:cxnLst/>
              <a:rect r="r" b="b" t="t" l="l"/>
              <a:pathLst>
                <a:path h="530860" w="553720">
                  <a:moveTo>
                    <a:pt x="59690" y="393700"/>
                  </a:moveTo>
                  <a:cubicBezTo>
                    <a:pt x="383540" y="340360"/>
                    <a:pt x="359410" y="318770"/>
                    <a:pt x="360680" y="288290"/>
                  </a:cubicBezTo>
                  <a:cubicBezTo>
                    <a:pt x="364490" y="229870"/>
                    <a:pt x="393700" y="73660"/>
                    <a:pt x="425450" y="31750"/>
                  </a:cubicBezTo>
                  <a:cubicBezTo>
                    <a:pt x="440690" y="12700"/>
                    <a:pt x="459740" y="2540"/>
                    <a:pt x="477520" y="2540"/>
                  </a:cubicBezTo>
                  <a:cubicBezTo>
                    <a:pt x="495300" y="2540"/>
                    <a:pt x="520700" y="13970"/>
                    <a:pt x="530860" y="27940"/>
                  </a:cubicBezTo>
                  <a:cubicBezTo>
                    <a:pt x="541020" y="41910"/>
                    <a:pt x="544830" y="71120"/>
                    <a:pt x="538480" y="87630"/>
                  </a:cubicBezTo>
                  <a:cubicBezTo>
                    <a:pt x="532130" y="104140"/>
                    <a:pt x="511810" y="123190"/>
                    <a:pt x="495300" y="127000"/>
                  </a:cubicBezTo>
                  <a:cubicBezTo>
                    <a:pt x="478790" y="130810"/>
                    <a:pt x="449580" y="124460"/>
                    <a:pt x="436880" y="113030"/>
                  </a:cubicBezTo>
                  <a:cubicBezTo>
                    <a:pt x="424180" y="101600"/>
                    <a:pt x="415290" y="73660"/>
                    <a:pt x="416560" y="57150"/>
                  </a:cubicBezTo>
                  <a:cubicBezTo>
                    <a:pt x="417830" y="43180"/>
                    <a:pt x="425450" y="30480"/>
                    <a:pt x="434340" y="21590"/>
                  </a:cubicBezTo>
                  <a:cubicBezTo>
                    <a:pt x="443230" y="12700"/>
                    <a:pt x="457200" y="5080"/>
                    <a:pt x="469900" y="2540"/>
                  </a:cubicBezTo>
                  <a:cubicBezTo>
                    <a:pt x="482600" y="0"/>
                    <a:pt x="499110" y="2540"/>
                    <a:pt x="510540" y="10160"/>
                  </a:cubicBezTo>
                  <a:cubicBezTo>
                    <a:pt x="524510" y="19050"/>
                    <a:pt x="537210" y="34290"/>
                    <a:pt x="542290" y="59690"/>
                  </a:cubicBezTo>
                  <a:cubicBezTo>
                    <a:pt x="553720" y="125730"/>
                    <a:pt x="497840" y="373380"/>
                    <a:pt x="455930" y="435610"/>
                  </a:cubicBezTo>
                  <a:cubicBezTo>
                    <a:pt x="436880" y="463550"/>
                    <a:pt x="422910" y="468630"/>
                    <a:pt x="391160" y="481330"/>
                  </a:cubicBezTo>
                  <a:cubicBezTo>
                    <a:pt x="323850" y="506730"/>
                    <a:pt x="109220" y="530860"/>
                    <a:pt x="53340" y="519430"/>
                  </a:cubicBezTo>
                  <a:cubicBezTo>
                    <a:pt x="33020" y="515620"/>
                    <a:pt x="22860" y="508000"/>
                    <a:pt x="13970" y="496570"/>
                  </a:cubicBezTo>
                  <a:cubicBezTo>
                    <a:pt x="5080" y="486410"/>
                    <a:pt x="0" y="468630"/>
                    <a:pt x="1270" y="454660"/>
                  </a:cubicBezTo>
                  <a:cubicBezTo>
                    <a:pt x="2540" y="440690"/>
                    <a:pt x="8890" y="422910"/>
                    <a:pt x="19050" y="412750"/>
                  </a:cubicBezTo>
                  <a:cubicBezTo>
                    <a:pt x="29210" y="402590"/>
                    <a:pt x="59690" y="393700"/>
                    <a:pt x="59690" y="393700"/>
                  </a:cubicBezTo>
                </a:path>
              </a:pathLst>
            </a:custGeom>
            <a:solidFill>
              <a:srgbClr val="C04A59">
                <a:alpha val="69804"/>
              </a:srgbClr>
            </a:solidFill>
            <a:ln cap="sq">
              <a:noFill/>
              <a:prstDash val="solid"/>
              <a:miter/>
            </a:ln>
          </p:spPr>
        </p:sp>
      </p:grpSp>
      <p:grpSp>
        <p:nvGrpSpPr>
          <p:cNvPr name="Group 33" id="33"/>
          <p:cNvGrpSpPr/>
          <p:nvPr/>
        </p:nvGrpSpPr>
        <p:grpSpPr>
          <a:xfrm rot="0">
            <a:off x="13278802" y="5531168"/>
            <a:ext cx="725805" cy="848677"/>
            <a:chOff x="0" y="0"/>
            <a:chExt cx="967740" cy="1131570"/>
          </a:xfrm>
        </p:grpSpPr>
        <p:sp>
          <p:nvSpPr>
            <p:cNvPr name="Freeform 34" id="34"/>
            <p:cNvSpPr/>
            <p:nvPr/>
          </p:nvSpPr>
          <p:spPr>
            <a:xfrm flipH="false" flipV="false" rot="0">
              <a:off x="40640" y="36830"/>
              <a:ext cx="887730" cy="1047750"/>
            </a:xfrm>
            <a:custGeom>
              <a:avLst/>
              <a:gdLst/>
              <a:ahLst/>
              <a:cxnLst/>
              <a:rect r="r" b="b" t="t" l="l"/>
              <a:pathLst>
                <a:path h="1047750" w="887730">
                  <a:moveTo>
                    <a:pt x="191770" y="323850"/>
                  </a:moveTo>
                  <a:cubicBezTo>
                    <a:pt x="119380" y="466090"/>
                    <a:pt x="124460" y="495300"/>
                    <a:pt x="139700" y="515620"/>
                  </a:cubicBezTo>
                  <a:cubicBezTo>
                    <a:pt x="156210" y="538480"/>
                    <a:pt x="187960" y="549910"/>
                    <a:pt x="227330" y="566420"/>
                  </a:cubicBezTo>
                  <a:cubicBezTo>
                    <a:pt x="297180" y="595630"/>
                    <a:pt x="458470" y="609600"/>
                    <a:pt x="534670" y="650240"/>
                  </a:cubicBezTo>
                  <a:cubicBezTo>
                    <a:pt x="589280" y="678180"/>
                    <a:pt x="633730" y="712470"/>
                    <a:pt x="657860" y="754380"/>
                  </a:cubicBezTo>
                  <a:cubicBezTo>
                    <a:pt x="680720" y="793750"/>
                    <a:pt x="688340" y="849630"/>
                    <a:pt x="681990" y="890270"/>
                  </a:cubicBezTo>
                  <a:cubicBezTo>
                    <a:pt x="676910" y="927100"/>
                    <a:pt x="655320" y="962660"/>
                    <a:pt x="631190" y="988060"/>
                  </a:cubicBezTo>
                  <a:cubicBezTo>
                    <a:pt x="607060" y="1013460"/>
                    <a:pt x="572770" y="1040130"/>
                    <a:pt x="538480" y="1043940"/>
                  </a:cubicBezTo>
                  <a:cubicBezTo>
                    <a:pt x="501650" y="1047750"/>
                    <a:pt x="443230" y="1029970"/>
                    <a:pt x="417830" y="1000760"/>
                  </a:cubicBezTo>
                  <a:cubicBezTo>
                    <a:pt x="392430" y="971550"/>
                    <a:pt x="389890" y="925830"/>
                    <a:pt x="389890" y="866140"/>
                  </a:cubicBezTo>
                  <a:cubicBezTo>
                    <a:pt x="391160" y="746760"/>
                    <a:pt x="468630" y="425450"/>
                    <a:pt x="506730" y="332740"/>
                  </a:cubicBezTo>
                  <a:cubicBezTo>
                    <a:pt x="520700" y="297180"/>
                    <a:pt x="542290" y="261620"/>
                    <a:pt x="549910" y="264160"/>
                  </a:cubicBezTo>
                  <a:cubicBezTo>
                    <a:pt x="556260" y="266700"/>
                    <a:pt x="543560" y="316230"/>
                    <a:pt x="551180" y="337820"/>
                  </a:cubicBezTo>
                  <a:cubicBezTo>
                    <a:pt x="558800" y="358140"/>
                    <a:pt x="576580" y="379730"/>
                    <a:pt x="594360" y="391160"/>
                  </a:cubicBezTo>
                  <a:cubicBezTo>
                    <a:pt x="612140" y="402590"/>
                    <a:pt x="635000" y="411480"/>
                    <a:pt x="656590" y="406400"/>
                  </a:cubicBezTo>
                  <a:cubicBezTo>
                    <a:pt x="688340" y="397510"/>
                    <a:pt x="745490" y="345440"/>
                    <a:pt x="759460" y="309880"/>
                  </a:cubicBezTo>
                  <a:cubicBezTo>
                    <a:pt x="770890" y="281940"/>
                    <a:pt x="763270" y="243840"/>
                    <a:pt x="753110" y="218440"/>
                  </a:cubicBezTo>
                  <a:cubicBezTo>
                    <a:pt x="744220" y="195580"/>
                    <a:pt x="728980" y="173990"/>
                    <a:pt x="707390" y="160020"/>
                  </a:cubicBezTo>
                  <a:cubicBezTo>
                    <a:pt x="681990" y="143510"/>
                    <a:pt x="648970" y="137160"/>
                    <a:pt x="608330" y="133350"/>
                  </a:cubicBezTo>
                  <a:cubicBezTo>
                    <a:pt x="547370" y="127000"/>
                    <a:pt x="416560" y="166370"/>
                    <a:pt x="374650" y="147320"/>
                  </a:cubicBezTo>
                  <a:cubicBezTo>
                    <a:pt x="353060" y="137160"/>
                    <a:pt x="342900" y="115570"/>
                    <a:pt x="339090" y="99060"/>
                  </a:cubicBezTo>
                  <a:cubicBezTo>
                    <a:pt x="335280" y="86360"/>
                    <a:pt x="339090" y="71120"/>
                    <a:pt x="345440" y="59690"/>
                  </a:cubicBezTo>
                  <a:cubicBezTo>
                    <a:pt x="351790" y="48260"/>
                    <a:pt x="364490" y="36830"/>
                    <a:pt x="375920" y="31750"/>
                  </a:cubicBezTo>
                  <a:cubicBezTo>
                    <a:pt x="387350" y="26670"/>
                    <a:pt x="403860" y="25400"/>
                    <a:pt x="416560" y="27940"/>
                  </a:cubicBezTo>
                  <a:cubicBezTo>
                    <a:pt x="429260" y="30480"/>
                    <a:pt x="443230" y="38100"/>
                    <a:pt x="450850" y="49530"/>
                  </a:cubicBezTo>
                  <a:cubicBezTo>
                    <a:pt x="459740" y="63500"/>
                    <a:pt x="466090" y="90170"/>
                    <a:pt x="462280" y="106680"/>
                  </a:cubicBezTo>
                  <a:cubicBezTo>
                    <a:pt x="459740" y="120650"/>
                    <a:pt x="450850" y="133350"/>
                    <a:pt x="439420" y="140970"/>
                  </a:cubicBezTo>
                  <a:cubicBezTo>
                    <a:pt x="425450" y="149860"/>
                    <a:pt x="397510" y="156210"/>
                    <a:pt x="381000" y="149860"/>
                  </a:cubicBezTo>
                  <a:cubicBezTo>
                    <a:pt x="364490" y="143510"/>
                    <a:pt x="345440" y="120650"/>
                    <a:pt x="340360" y="105410"/>
                  </a:cubicBezTo>
                  <a:cubicBezTo>
                    <a:pt x="335280" y="92710"/>
                    <a:pt x="336550" y="76200"/>
                    <a:pt x="342900" y="64770"/>
                  </a:cubicBezTo>
                  <a:cubicBezTo>
                    <a:pt x="350520" y="50800"/>
                    <a:pt x="364490" y="36830"/>
                    <a:pt x="388620" y="27940"/>
                  </a:cubicBezTo>
                  <a:cubicBezTo>
                    <a:pt x="438150" y="8890"/>
                    <a:pt x="575310" y="0"/>
                    <a:pt x="648970" y="13970"/>
                  </a:cubicBezTo>
                  <a:cubicBezTo>
                    <a:pt x="707390" y="25400"/>
                    <a:pt x="763270" y="46990"/>
                    <a:pt x="801370" y="81280"/>
                  </a:cubicBezTo>
                  <a:cubicBezTo>
                    <a:pt x="836930" y="113030"/>
                    <a:pt x="864870" y="161290"/>
                    <a:pt x="876300" y="208280"/>
                  </a:cubicBezTo>
                  <a:cubicBezTo>
                    <a:pt x="887730" y="257810"/>
                    <a:pt x="885190" y="323850"/>
                    <a:pt x="864870" y="372110"/>
                  </a:cubicBezTo>
                  <a:cubicBezTo>
                    <a:pt x="844550" y="420370"/>
                    <a:pt x="800100" y="473710"/>
                    <a:pt x="756920" y="499110"/>
                  </a:cubicBezTo>
                  <a:cubicBezTo>
                    <a:pt x="718820" y="521970"/>
                    <a:pt x="668020" y="530860"/>
                    <a:pt x="624840" y="525780"/>
                  </a:cubicBezTo>
                  <a:cubicBezTo>
                    <a:pt x="581660" y="520700"/>
                    <a:pt x="533400" y="499110"/>
                    <a:pt x="500380" y="471170"/>
                  </a:cubicBezTo>
                  <a:cubicBezTo>
                    <a:pt x="467360" y="443230"/>
                    <a:pt x="439420" y="398780"/>
                    <a:pt x="427990" y="358140"/>
                  </a:cubicBezTo>
                  <a:cubicBezTo>
                    <a:pt x="416560" y="320040"/>
                    <a:pt x="415290" y="267970"/>
                    <a:pt x="426720" y="236220"/>
                  </a:cubicBezTo>
                  <a:cubicBezTo>
                    <a:pt x="435610" y="210820"/>
                    <a:pt x="454660" y="187960"/>
                    <a:pt x="477520" y="179070"/>
                  </a:cubicBezTo>
                  <a:cubicBezTo>
                    <a:pt x="505460" y="168910"/>
                    <a:pt x="558800" y="177800"/>
                    <a:pt x="585470" y="195580"/>
                  </a:cubicBezTo>
                  <a:cubicBezTo>
                    <a:pt x="609600" y="212090"/>
                    <a:pt x="626110" y="250190"/>
                    <a:pt x="633730" y="279400"/>
                  </a:cubicBezTo>
                  <a:cubicBezTo>
                    <a:pt x="640080" y="306070"/>
                    <a:pt x="636270" y="325120"/>
                    <a:pt x="631190" y="359410"/>
                  </a:cubicBezTo>
                  <a:cubicBezTo>
                    <a:pt x="621030" y="427990"/>
                    <a:pt x="571500" y="563880"/>
                    <a:pt x="554990" y="660400"/>
                  </a:cubicBezTo>
                  <a:cubicBezTo>
                    <a:pt x="539750" y="748030"/>
                    <a:pt x="520700" y="911860"/>
                    <a:pt x="529590" y="914400"/>
                  </a:cubicBezTo>
                  <a:cubicBezTo>
                    <a:pt x="534670" y="915670"/>
                    <a:pt x="570230" y="852170"/>
                    <a:pt x="563880" y="828040"/>
                  </a:cubicBezTo>
                  <a:cubicBezTo>
                    <a:pt x="557530" y="803910"/>
                    <a:pt x="528320" y="788670"/>
                    <a:pt x="494030" y="769620"/>
                  </a:cubicBezTo>
                  <a:cubicBezTo>
                    <a:pt x="425450" y="732790"/>
                    <a:pt x="236220" y="715010"/>
                    <a:pt x="153670" y="669290"/>
                  </a:cubicBezTo>
                  <a:cubicBezTo>
                    <a:pt x="96520" y="637540"/>
                    <a:pt x="52070" y="603250"/>
                    <a:pt x="27940" y="556260"/>
                  </a:cubicBezTo>
                  <a:cubicBezTo>
                    <a:pt x="3810" y="510540"/>
                    <a:pt x="0" y="441960"/>
                    <a:pt x="10160" y="391160"/>
                  </a:cubicBezTo>
                  <a:cubicBezTo>
                    <a:pt x="19050" y="342900"/>
                    <a:pt x="55880" y="287020"/>
                    <a:pt x="81280" y="260350"/>
                  </a:cubicBezTo>
                  <a:cubicBezTo>
                    <a:pt x="97790" y="243840"/>
                    <a:pt x="114300" y="231140"/>
                    <a:pt x="130810" y="228600"/>
                  </a:cubicBezTo>
                  <a:cubicBezTo>
                    <a:pt x="144780" y="226060"/>
                    <a:pt x="162560" y="232410"/>
                    <a:pt x="173990" y="241300"/>
                  </a:cubicBezTo>
                  <a:cubicBezTo>
                    <a:pt x="185420" y="248920"/>
                    <a:pt x="195580" y="264160"/>
                    <a:pt x="198120" y="278130"/>
                  </a:cubicBezTo>
                  <a:cubicBezTo>
                    <a:pt x="200660" y="292100"/>
                    <a:pt x="191770" y="323850"/>
                    <a:pt x="191770" y="323850"/>
                  </a:cubicBezTo>
                </a:path>
              </a:pathLst>
            </a:custGeom>
            <a:solidFill>
              <a:srgbClr val="243762">
                <a:alpha val="69804"/>
              </a:srgbClr>
            </a:solidFill>
            <a:ln cap="sq">
              <a:noFill/>
              <a:prstDash val="solid"/>
              <a:miter/>
            </a:ln>
          </p:spPr>
        </p:sp>
      </p:grpSp>
      <p:grpSp>
        <p:nvGrpSpPr>
          <p:cNvPr name="Group 35" id="35"/>
          <p:cNvGrpSpPr/>
          <p:nvPr/>
        </p:nvGrpSpPr>
        <p:grpSpPr>
          <a:xfrm rot="0">
            <a:off x="13635990" y="5122545"/>
            <a:ext cx="755332" cy="453390"/>
            <a:chOff x="0" y="0"/>
            <a:chExt cx="1007110" cy="604520"/>
          </a:xfrm>
        </p:grpSpPr>
        <p:sp>
          <p:nvSpPr>
            <p:cNvPr name="Freeform 36" id="36"/>
            <p:cNvSpPr/>
            <p:nvPr/>
          </p:nvSpPr>
          <p:spPr>
            <a:xfrm flipH="false" flipV="false" rot="0">
              <a:off x="48260" y="49530"/>
              <a:ext cx="915670" cy="506730"/>
            </a:xfrm>
            <a:custGeom>
              <a:avLst/>
              <a:gdLst/>
              <a:ahLst/>
              <a:cxnLst/>
              <a:rect r="r" b="b" t="t" l="l"/>
              <a:pathLst>
                <a:path h="506730" w="915670">
                  <a:moveTo>
                    <a:pt x="110490" y="19050"/>
                  </a:moveTo>
                  <a:cubicBezTo>
                    <a:pt x="403860" y="297180"/>
                    <a:pt x="438150" y="323850"/>
                    <a:pt x="482600" y="344170"/>
                  </a:cubicBezTo>
                  <a:cubicBezTo>
                    <a:pt x="525780" y="364490"/>
                    <a:pt x="579120" y="382270"/>
                    <a:pt x="617220" y="382270"/>
                  </a:cubicBezTo>
                  <a:cubicBezTo>
                    <a:pt x="646430" y="382270"/>
                    <a:pt x="669290" y="377190"/>
                    <a:pt x="694690" y="359410"/>
                  </a:cubicBezTo>
                  <a:cubicBezTo>
                    <a:pt x="731520" y="334010"/>
                    <a:pt x="773430" y="243840"/>
                    <a:pt x="801370" y="218440"/>
                  </a:cubicBezTo>
                  <a:cubicBezTo>
                    <a:pt x="814070" y="205740"/>
                    <a:pt x="822960" y="199390"/>
                    <a:pt x="835660" y="196850"/>
                  </a:cubicBezTo>
                  <a:cubicBezTo>
                    <a:pt x="848360" y="194310"/>
                    <a:pt x="864870" y="196850"/>
                    <a:pt x="876300" y="201930"/>
                  </a:cubicBezTo>
                  <a:cubicBezTo>
                    <a:pt x="887730" y="207010"/>
                    <a:pt x="900430" y="217170"/>
                    <a:pt x="905510" y="229870"/>
                  </a:cubicBezTo>
                  <a:cubicBezTo>
                    <a:pt x="911860" y="245110"/>
                    <a:pt x="913130" y="273050"/>
                    <a:pt x="905510" y="288290"/>
                  </a:cubicBezTo>
                  <a:cubicBezTo>
                    <a:pt x="897890" y="303530"/>
                    <a:pt x="873760" y="321310"/>
                    <a:pt x="855980" y="322580"/>
                  </a:cubicBezTo>
                  <a:cubicBezTo>
                    <a:pt x="838200" y="323850"/>
                    <a:pt x="812800" y="311150"/>
                    <a:pt x="801370" y="299720"/>
                  </a:cubicBezTo>
                  <a:cubicBezTo>
                    <a:pt x="792480" y="289560"/>
                    <a:pt x="787400" y="275590"/>
                    <a:pt x="786130" y="262890"/>
                  </a:cubicBezTo>
                  <a:cubicBezTo>
                    <a:pt x="784860" y="250190"/>
                    <a:pt x="787400" y="233680"/>
                    <a:pt x="796290" y="223520"/>
                  </a:cubicBezTo>
                  <a:cubicBezTo>
                    <a:pt x="806450" y="210820"/>
                    <a:pt x="831850" y="195580"/>
                    <a:pt x="849630" y="195580"/>
                  </a:cubicBezTo>
                  <a:cubicBezTo>
                    <a:pt x="867410" y="195580"/>
                    <a:pt x="891540" y="209550"/>
                    <a:pt x="901700" y="223520"/>
                  </a:cubicBezTo>
                  <a:cubicBezTo>
                    <a:pt x="911860" y="237490"/>
                    <a:pt x="915670" y="259080"/>
                    <a:pt x="908050" y="281940"/>
                  </a:cubicBezTo>
                  <a:cubicBezTo>
                    <a:pt x="892810" y="330200"/>
                    <a:pt x="797560" y="439420"/>
                    <a:pt x="736600" y="474980"/>
                  </a:cubicBezTo>
                  <a:cubicBezTo>
                    <a:pt x="689610" y="501650"/>
                    <a:pt x="640080" y="506730"/>
                    <a:pt x="589280" y="504190"/>
                  </a:cubicBezTo>
                  <a:cubicBezTo>
                    <a:pt x="532130" y="501650"/>
                    <a:pt x="464820" y="476250"/>
                    <a:pt x="411480" y="449580"/>
                  </a:cubicBezTo>
                  <a:cubicBezTo>
                    <a:pt x="359410" y="424180"/>
                    <a:pt x="322580" y="393700"/>
                    <a:pt x="270510" y="350520"/>
                  </a:cubicBezTo>
                  <a:cubicBezTo>
                    <a:pt x="194310" y="287020"/>
                    <a:pt x="40640" y="148590"/>
                    <a:pt x="11430" y="96520"/>
                  </a:cubicBezTo>
                  <a:cubicBezTo>
                    <a:pt x="1270" y="78740"/>
                    <a:pt x="0" y="67310"/>
                    <a:pt x="2540" y="53340"/>
                  </a:cubicBezTo>
                  <a:cubicBezTo>
                    <a:pt x="5080" y="39370"/>
                    <a:pt x="15240" y="22860"/>
                    <a:pt x="26670" y="13970"/>
                  </a:cubicBezTo>
                  <a:cubicBezTo>
                    <a:pt x="38100" y="5080"/>
                    <a:pt x="55880" y="0"/>
                    <a:pt x="69850" y="1270"/>
                  </a:cubicBezTo>
                  <a:cubicBezTo>
                    <a:pt x="83820" y="2540"/>
                    <a:pt x="110490" y="19050"/>
                    <a:pt x="110490" y="19050"/>
                  </a:cubicBezTo>
                </a:path>
              </a:pathLst>
            </a:custGeom>
            <a:solidFill>
              <a:srgbClr val="243762">
                <a:alpha val="69804"/>
              </a:srgbClr>
            </a:solidFill>
            <a:ln cap="sq">
              <a:noFill/>
              <a:prstDash val="solid"/>
              <a:miter/>
            </a:ln>
          </p:spPr>
        </p:sp>
      </p:grpSp>
      <p:grpSp>
        <p:nvGrpSpPr>
          <p:cNvPr name="Group 37" id="37"/>
          <p:cNvGrpSpPr/>
          <p:nvPr/>
        </p:nvGrpSpPr>
        <p:grpSpPr>
          <a:xfrm rot="0">
            <a:off x="14036040" y="4686300"/>
            <a:ext cx="478155" cy="506730"/>
            <a:chOff x="0" y="0"/>
            <a:chExt cx="637540" cy="675640"/>
          </a:xfrm>
        </p:grpSpPr>
        <p:sp>
          <p:nvSpPr>
            <p:cNvPr name="Freeform 38" id="38"/>
            <p:cNvSpPr/>
            <p:nvPr/>
          </p:nvSpPr>
          <p:spPr>
            <a:xfrm flipH="false" flipV="false" rot="0">
              <a:off x="50800" y="48260"/>
              <a:ext cx="538480" cy="580390"/>
            </a:xfrm>
            <a:custGeom>
              <a:avLst/>
              <a:gdLst/>
              <a:ahLst/>
              <a:cxnLst/>
              <a:rect r="r" b="b" t="t" l="l"/>
              <a:pathLst>
                <a:path h="580390" w="538480">
                  <a:moveTo>
                    <a:pt x="96520" y="233680"/>
                  </a:moveTo>
                  <a:cubicBezTo>
                    <a:pt x="391160" y="415290"/>
                    <a:pt x="483870" y="438150"/>
                    <a:pt x="514350" y="466090"/>
                  </a:cubicBezTo>
                  <a:cubicBezTo>
                    <a:pt x="528320" y="478790"/>
                    <a:pt x="534670" y="491490"/>
                    <a:pt x="535940" y="505460"/>
                  </a:cubicBezTo>
                  <a:cubicBezTo>
                    <a:pt x="537210" y="519430"/>
                    <a:pt x="533400" y="537210"/>
                    <a:pt x="525780" y="548640"/>
                  </a:cubicBezTo>
                  <a:cubicBezTo>
                    <a:pt x="518160" y="560070"/>
                    <a:pt x="502920" y="571500"/>
                    <a:pt x="488950" y="575310"/>
                  </a:cubicBezTo>
                  <a:cubicBezTo>
                    <a:pt x="474980" y="579120"/>
                    <a:pt x="457200" y="580390"/>
                    <a:pt x="443230" y="570230"/>
                  </a:cubicBezTo>
                  <a:cubicBezTo>
                    <a:pt x="415290" y="549910"/>
                    <a:pt x="398780" y="462280"/>
                    <a:pt x="368300" y="403860"/>
                  </a:cubicBezTo>
                  <a:cubicBezTo>
                    <a:pt x="332740" y="334010"/>
                    <a:pt x="266700" y="241300"/>
                    <a:pt x="240030" y="181610"/>
                  </a:cubicBezTo>
                  <a:cubicBezTo>
                    <a:pt x="223520" y="143510"/>
                    <a:pt x="210820" y="113030"/>
                    <a:pt x="208280" y="85090"/>
                  </a:cubicBezTo>
                  <a:cubicBezTo>
                    <a:pt x="207010" y="63500"/>
                    <a:pt x="208280" y="40640"/>
                    <a:pt x="218440" y="26670"/>
                  </a:cubicBezTo>
                  <a:cubicBezTo>
                    <a:pt x="228600" y="12700"/>
                    <a:pt x="256540" y="2540"/>
                    <a:pt x="273050" y="2540"/>
                  </a:cubicBezTo>
                  <a:cubicBezTo>
                    <a:pt x="287020" y="2540"/>
                    <a:pt x="300990" y="8890"/>
                    <a:pt x="311150" y="17780"/>
                  </a:cubicBezTo>
                  <a:cubicBezTo>
                    <a:pt x="321310" y="26670"/>
                    <a:pt x="330200" y="39370"/>
                    <a:pt x="331470" y="53340"/>
                  </a:cubicBezTo>
                  <a:cubicBezTo>
                    <a:pt x="332740" y="69850"/>
                    <a:pt x="326390" y="97790"/>
                    <a:pt x="313690" y="110490"/>
                  </a:cubicBezTo>
                  <a:cubicBezTo>
                    <a:pt x="300990" y="123190"/>
                    <a:pt x="274320" y="132080"/>
                    <a:pt x="256540" y="128270"/>
                  </a:cubicBezTo>
                  <a:cubicBezTo>
                    <a:pt x="240030" y="124460"/>
                    <a:pt x="218440" y="105410"/>
                    <a:pt x="210820" y="91440"/>
                  </a:cubicBezTo>
                  <a:cubicBezTo>
                    <a:pt x="204470" y="80010"/>
                    <a:pt x="203200" y="63500"/>
                    <a:pt x="207010" y="50800"/>
                  </a:cubicBezTo>
                  <a:cubicBezTo>
                    <a:pt x="212090" y="35560"/>
                    <a:pt x="229870" y="12700"/>
                    <a:pt x="246380" y="6350"/>
                  </a:cubicBezTo>
                  <a:cubicBezTo>
                    <a:pt x="262890" y="0"/>
                    <a:pt x="284480" y="0"/>
                    <a:pt x="306070" y="13970"/>
                  </a:cubicBezTo>
                  <a:cubicBezTo>
                    <a:pt x="359410" y="50800"/>
                    <a:pt x="463550" y="281940"/>
                    <a:pt x="488950" y="363220"/>
                  </a:cubicBezTo>
                  <a:cubicBezTo>
                    <a:pt x="501650" y="402590"/>
                    <a:pt x="491490" y="431800"/>
                    <a:pt x="501650" y="457200"/>
                  </a:cubicBezTo>
                  <a:cubicBezTo>
                    <a:pt x="509270" y="477520"/>
                    <a:pt x="533400" y="487680"/>
                    <a:pt x="535940" y="505460"/>
                  </a:cubicBezTo>
                  <a:cubicBezTo>
                    <a:pt x="538480" y="521970"/>
                    <a:pt x="527050" y="548640"/>
                    <a:pt x="515620" y="560070"/>
                  </a:cubicBezTo>
                  <a:cubicBezTo>
                    <a:pt x="505460" y="570230"/>
                    <a:pt x="490220" y="575310"/>
                    <a:pt x="473710" y="576580"/>
                  </a:cubicBezTo>
                  <a:cubicBezTo>
                    <a:pt x="449580" y="577850"/>
                    <a:pt x="422910" y="567690"/>
                    <a:pt x="384810" y="551180"/>
                  </a:cubicBezTo>
                  <a:cubicBezTo>
                    <a:pt x="302260" y="515620"/>
                    <a:pt x="60960" y="382270"/>
                    <a:pt x="17780" y="331470"/>
                  </a:cubicBezTo>
                  <a:cubicBezTo>
                    <a:pt x="3810" y="314960"/>
                    <a:pt x="0" y="303530"/>
                    <a:pt x="0" y="289560"/>
                  </a:cubicBezTo>
                  <a:cubicBezTo>
                    <a:pt x="0" y="275590"/>
                    <a:pt x="5080" y="257810"/>
                    <a:pt x="13970" y="247650"/>
                  </a:cubicBezTo>
                  <a:cubicBezTo>
                    <a:pt x="22860" y="236220"/>
                    <a:pt x="39370" y="227330"/>
                    <a:pt x="53340" y="224790"/>
                  </a:cubicBezTo>
                  <a:cubicBezTo>
                    <a:pt x="67310" y="222250"/>
                    <a:pt x="96520" y="233680"/>
                    <a:pt x="96520" y="233680"/>
                  </a:cubicBezTo>
                </a:path>
              </a:pathLst>
            </a:custGeom>
            <a:solidFill>
              <a:srgbClr val="243762">
                <a:alpha val="69804"/>
              </a:srgbClr>
            </a:solidFill>
            <a:ln cap="sq">
              <a:noFill/>
              <a:prstDash val="solid"/>
              <a:miter/>
            </a:ln>
          </p:spPr>
        </p:sp>
      </p:grpSp>
      <p:grpSp>
        <p:nvGrpSpPr>
          <p:cNvPr name="Group 39" id="39"/>
          <p:cNvGrpSpPr/>
          <p:nvPr/>
        </p:nvGrpSpPr>
        <p:grpSpPr>
          <a:xfrm rot="0">
            <a:off x="14438948" y="4491038"/>
            <a:ext cx="560070" cy="458153"/>
            <a:chOff x="0" y="0"/>
            <a:chExt cx="746760" cy="610870"/>
          </a:xfrm>
        </p:grpSpPr>
        <p:sp>
          <p:nvSpPr>
            <p:cNvPr name="Freeform 40" id="40"/>
            <p:cNvSpPr/>
            <p:nvPr/>
          </p:nvSpPr>
          <p:spPr>
            <a:xfrm flipH="false" flipV="false" rot="0">
              <a:off x="49530" y="49530"/>
              <a:ext cx="650240" cy="528320"/>
            </a:xfrm>
            <a:custGeom>
              <a:avLst/>
              <a:gdLst/>
              <a:ahLst/>
              <a:cxnLst/>
              <a:rect r="r" b="b" t="t" l="l"/>
              <a:pathLst>
                <a:path h="528320" w="650240">
                  <a:moveTo>
                    <a:pt x="121920" y="176530"/>
                  </a:moveTo>
                  <a:cubicBezTo>
                    <a:pt x="252730" y="179070"/>
                    <a:pt x="226060" y="118110"/>
                    <a:pt x="209550" y="114300"/>
                  </a:cubicBezTo>
                  <a:cubicBezTo>
                    <a:pt x="191770" y="110490"/>
                    <a:pt x="154940" y="144780"/>
                    <a:pt x="140970" y="168910"/>
                  </a:cubicBezTo>
                  <a:cubicBezTo>
                    <a:pt x="125730" y="194310"/>
                    <a:pt x="119380" y="232410"/>
                    <a:pt x="123190" y="261620"/>
                  </a:cubicBezTo>
                  <a:cubicBezTo>
                    <a:pt x="127000" y="289560"/>
                    <a:pt x="142240" y="317500"/>
                    <a:pt x="162560" y="339090"/>
                  </a:cubicBezTo>
                  <a:cubicBezTo>
                    <a:pt x="185420" y="364490"/>
                    <a:pt x="220980" y="393700"/>
                    <a:pt x="257810" y="400050"/>
                  </a:cubicBezTo>
                  <a:cubicBezTo>
                    <a:pt x="300990" y="407670"/>
                    <a:pt x="358140" y="387350"/>
                    <a:pt x="407670" y="368300"/>
                  </a:cubicBezTo>
                  <a:cubicBezTo>
                    <a:pt x="463550" y="347980"/>
                    <a:pt x="532130" y="280670"/>
                    <a:pt x="572770" y="276860"/>
                  </a:cubicBezTo>
                  <a:cubicBezTo>
                    <a:pt x="595630" y="274320"/>
                    <a:pt x="615950" y="283210"/>
                    <a:pt x="628650" y="295910"/>
                  </a:cubicBezTo>
                  <a:cubicBezTo>
                    <a:pt x="641350" y="308610"/>
                    <a:pt x="650240" y="335280"/>
                    <a:pt x="646430" y="353060"/>
                  </a:cubicBezTo>
                  <a:cubicBezTo>
                    <a:pt x="642620" y="369570"/>
                    <a:pt x="623570" y="391160"/>
                    <a:pt x="608330" y="398780"/>
                  </a:cubicBezTo>
                  <a:cubicBezTo>
                    <a:pt x="595630" y="405130"/>
                    <a:pt x="580390" y="405130"/>
                    <a:pt x="567690" y="401320"/>
                  </a:cubicBezTo>
                  <a:cubicBezTo>
                    <a:pt x="554990" y="397510"/>
                    <a:pt x="541020" y="389890"/>
                    <a:pt x="533400" y="378460"/>
                  </a:cubicBezTo>
                  <a:cubicBezTo>
                    <a:pt x="524510" y="364490"/>
                    <a:pt x="518160" y="336550"/>
                    <a:pt x="523240" y="320040"/>
                  </a:cubicBezTo>
                  <a:cubicBezTo>
                    <a:pt x="528320" y="303530"/>
                    <a:pt x="551180" y="285750"/>
                    <a:pt x="566420" y="279400"/>
                  </a:cubicBezTo>
                  <a:cubicBezTo>
                    <a:pt x="579120" y="274320"/>
                    <a:pt x="594360" y="276860"/>
                    <a:pt x="605790" y="280670"/>
                  </a:cubicBezTo>
                  <a:cubicBezTo>
                    <a:pt x="617220" y="284480"/>
                    <a:pt x="631190" y="294640"/>
                    <a:pt x="637540" y="306070"/>
                  </a:cubicBezTo>
                  <a:cubicBezTo>
                    <a:pt x="645160" y="321310"/>
                    <a:pt x="646430" y="350520"/>
                    <a:pt x="641350" y="365760"/>
                  </a:cubicBezTo>
                  <a:cubicBezTo>
                    <a:pt x="637540" y="378460"/>
                    <a:pt x="628650" y="383540"/>
                    <a:pt x="614680" y="394970"/>
                  </a:cubicBezTo>
                  <a:cubicBezTo>
                    <a:pt x="581660" y="420370"/>
                    <a:pt x="495300" y="473710"/>
                    <a:pt x="427990" y="492760"/>
                  </a:cubicBezTo>
                  <a:cubicBezTo>
                    <a:pt x="359410" y="513080"/>
                    <a:pt x="271780" y="528320"/>
                    <a:pt x="208280" y="510540"/>
                  </a:cubicBezTo>
                  <a:cubicBezTo>
                    <a:pt x="148590" y="492760"/>
                    <a:pt x="86360" y="441960"/>
                    <a:pt x="52070" y="394970"/>
                  </a:cubicBezTo>
                  <a:cubicBezTo>
                    <a:pt x="20320" y="351790"/>
                    <a:pt x="0" y="294640"/>
                    <a:pt x="1270" y="242570"/>
                  </a:cubicBezTo>
                  <a:cubicBezTo>
                    <a:pt x="2540" y="189230"/>
                    <a:pt x="25400" y="119380"/>
                    <a:pt x="60960" y="78740"/>
                  </a:cubicBezTo>
                  <a:cubicBezTo>
                    <a:pt x="95250" y="39370"/>
                    <a:pt x="160020" y="2540"/>
                    <a:pt x="209550" y="1270"/>
                  </a:cubicBezTo>
                  <a:cubicBezTo>
                    <a:pt x="257810" y="0"/>
                    <a:pt x="321310" y="31750"/>
                    <a:pt x="353060" y="64770"/>
                  </a:cubicBezTo>
                  <a:cubicBezTo>
                    <a:pt x="382270" y="95250"/>
                    <a:pt x="402590" y="148590"/>
                    <a:pt x="400050" y="186690"/>
                  </a:cubicBezTo>
                  <a:cubicBezTo>
                    <a:pt x="397510" y="223520"/>
                    <a:pt x="370840" y="271780"/>
                    <a:pt x="341630" y="293370"/>
                  </a:cubicBezTo>
                  <a:cubicBezTo>
                    <a:pt x="313690" y="314960"/>
                    <a:pt x="266700" y="316230"/>
                    <a:pt x="228600" y="317500"/>
                  </a:cubicBezTo>
                  <a:cubicBezTo>
                    <a:pt x="187960" y="318770"/>
                    <a:pt x="134620" y="311150"/>
                    <a:pt x="105410" y="302260"/>
                  </a:cubicBezTo>
                  <a:cubicBezTo>
                    <a:pt x="87630" y="297180"/>
                    <a:pt x="74930" y="290830"/>
                    <a:pt x="66040" y="281940"/>
                  </a:cubicBezTo>
                  <a:cubicBezTo>
                    <a:pt x="58420" y="274320"/>
                    <a:pt x="54610" y="265430"/>
                    <a:pt x="52070" y="255270"/>
                  </a:cubicBezTo>
                  <a:cubicBezTo>
                    <a:pt x="49530" y="242570"/>
                    <a:pt x="52070" y="220980"/>
                    <a:pt x="57150" y="209550"/>
                  </a:cubicBezTo>
                  <a:cubicBezTo>
                    <a:pt x="60960" y="199390"/>
                    <a:pt x="68580" y="191770"/>
                    <a:pt x="77470" y="186690"/>
                  </a:cubicBezTo>
                  <a:cubicBezTo>
                    <a:pt x="88900" y="180340"/>
                    <a:pt x="121920" y="176530"/>
                    <a:pt x="121920" y="176530"/>
                  </a:cubicBezTo>
                </a:path>
              </a:pathLst>
            </a:custGeom>
            <a:solidFill>
              <a:srgbClr val="243762">
                <a:alpha val="69804"/>
              </a:srgbClr>
            </a:solidFill>
            <a:ln cap="sq">
              <a:noFill/>
              <a:prstDash val="solid"/>
              <a:miter/>
            </a:ln>
          </p:spPr>
        </p:sp>
      </p:grpSp>
      <p:grpSp>
        <p:nvGrpSpPr>
          <p:cNvPr name="Group 41" id="41"/>
          <p:cNvGrpSpPr/>
          <p:nvPr/>
        </p:nvGrpSpPr>
        <p:grpSpPr>
          <a:xfrm rot="0">
            <a:off x="14663738" y="3875722"/>
            <a:ext cx="817245" cy="762000"/>
            <a:chOff x="0" y="0"/>
            <a:chExt cx="1089660" cy="1016000"/>
          </a:xfrm>
        </p:grpSpPr>
        <p:sp>
          <p:nvSpPr>
            <p:cNvPr name="Freeform 42" id="42"/>
            <p:cNvSpPr/>
            <p:nvPr/>
          </p:nvSpPr>
          <p:spPr>
            <a:xfrm flipH="false" flipV="false" rot="0">
              <a:off x="48260" y="46990"/>
              <a:ext cx="990600" cy="924560"/>
            </a:xfrm>
            <a:custGeom>
              <a:avLst/>
              <a:gdLst/>
              <a:ahLst/>
              <a:cxnLst/>
              <a:rect r="r" b="b" t="t" l="l"/>
              <a:pathLst>
                <a:path h="924560" w="990600">
                  <a:moveTo>
                    <a:pt x="419100" y="570230"/>
                  </a:moveTo>
                  <a:cubicBezTo>
                    <a:pt x="346710" y="735330"/>
                    <a:pt x="346710" y="760730"/>
                    <a:pt x="359410" y="775970"/>
                  </a:cubicBezTo>
                  <a:cubicBezTo>
                    <a:pt x="372110" y="792480"/>
                    <a:pt x="408940" y="810260"/>
                    <a:pt x="430530" y="803910"/>
                  </a:cubicBezTo>
                  <a:cubicBezTo>
                    <a:pt x="458470" y="796290"/>
                    <a:pt x="497840" y="746760"/>
                    <a:pt x="504190" y="709930"/>
                  </a:cubicBezTo>
                  <a:cubicBezTo>
                    <a:pt x="510540" y="666750"/>
                    <a:pt x="472440" y="605790"/>
                    <a:pt x="447040" y="554990"/>
                  </a:cubicBezTo>
                  <a:cubicBezTo>
                    <a:pt x="419100" y="501650"/>
                    <a:pt x="382270" y="449580"/>
                    <a:pt x="340360" y="398780"/>
                  </a:cubicBezTo>
                  <a:cubicBezTo>
                    <a:pt x="295910" y="344170"/>
                    <a:pt x="238760" y="292100"/>
                    <a:pt x="184150" y="242570"/>
                  </a:cubicBezTo>
                  <a:cubicBezTo>
                    <a:pt x="129540" y="193040"/>
                    <a:pt x="39370" y="140970"/>
                    <a:pt x="15240" y="104140"/>
                  </a:cubicBezTo>
                  <a:cubicBezTo>
                    <a:pt x="3810" y="87630"/>
                    <a:pt x="0" y="74930"/>
                    <a:pt x="2540" y="60960"/>
                  </a:cubicBezTo>
                  <a:cubicBezTo>
                    <a:pt x="5080" y="44450"/>
                    <a:pt x="20320" y="20320"/>
                    <a:pt x="34290" y="11430"/>
                  </a:cubicBezTo>
                  <a:cubicBezTo>
                    <a:pt x="46990" y="3810"/>
                    <a:pt x="66040" y="2540"/>
                    <a:pt x="78740" y="3810"/>
                  </a:cubicBezTo>
                  <a:cubicBezTo>
                    <a:pt x="88900" y="5080"/>
                    <a:pt x="92710" y="8890"/>
                    <a:pt x="106680" y="17780"/>
                  </a:cubicBezTo>
                  <a:cubicBezTo>
                    <a:pt x="173990" y="62230"/>
                    <a:pt x="473710" y="344170"/>
                    <a:pt x="633730" y="464820"/>
                  </a:cubicBezTo>
                  <a:cubicBezTo>
                    <a:pt x="756920" y="557530"/>
                    <a:pt x="935990" y="645160"/>
                    <a:pt x="975360" y="693420"/>
                  </a:cubicBezTo>
                  <a:cubicBezTo>
                    <a:pt x="988060" y="708660"/>
                    <a:pt x="990600" y="718820"/>
                    <a:pt x="990600" y="731520"/>
                  </a:cubicBezTo>
                  <a:cubicBezTo>
                    <a:pt x="990600" y="744220"/>
                    <a:pt x="986790" y="760730"/>
                    <a:pt x="979170" y="770890"/>
                  </a:cubicBezTo>
                  <a:cubicBezTo>
                    <a:pt x="971550" y="781050"/>
                    <a:pt x="958850" y="791210"/>
                    <a:pt x="946150" y="795020"/>
                  </a:cubicBezTo>
                  <a:cubicBezTo>
                    <a:pt x="933450" y="798830"/>
                    <a:pt x="918210" y="800100"/>
                    <a:pt x="905510" y="795020"/>
                  </a:cubicBezTo>
                  <a:cubicBezTo>
                    <a:pt x="890270" y="788670"/>
                    <a:pt x="869950" y="767080"/>
                    <a:pt x="864870" y="751840"/>
                  </a:cubicBezTo>
                  <a:cubicBezTo>
                    <a:pt x="859790" y="739140"/>
                    <a:pt x="862330" y="722630"/>
                    <a:pt x="867410" y="711200"/>
                  </a:cubicBezTo>
                  <a:cubicBezTo>
                    <a:pt x="872490" y="698500"/>
                    <a:pt x="881380" y="685800"/>
                    <a:pt x="894080" y="679450"/>
                  </a:cubicBezTo>
                  <a:cubicBezTo>
                    <a:pt x="909320" y="671830"/>
                    <a:pt x="938530" y="670560"/>
                    <a:pt x="953770" y="676910"/>
                  </a:cubicBezTo>
                  <a:cubicBezTo>
                    <a:pt x="966470" y="681990"/>
                    <a:pt x="977900" y="692150"/>
                    <a:pt x="982980" y="704850"/>
                  </a:cubicBezTo>
                  <a:cubicBezTo>
                    <a:pt x="989330" y="720090"/>
                    <a:pt x="989330" y="749300"/>
                    <a:pt x="982980" y="764540"/>
                  </a:cubicBezTo>
                  <a:cubicBezTo>
                    <a:pt x="977900" y="777240"/>
                    <a:pt x="963930" y="787400"/>
                    <a:pt x="952500" y="792480"/>
                  </a:cubicBezTo>
                  <a:cubicBezTo>
                    <a:pt x="941070" y="797560"/>
                    <a:pt x="932180" y="801370"/>
                    <a:pt x="913130" y="796290"/>
                  </a:cubicBezTo>
                  <a:cubicBezTo>
                    <a:pt x="852170" y="781050"/>
                    <a:pt x="680720" y="657860"/>
                    <a:pt x="551180" y="561340"/>
                  </a:cubicBezTo>
                  <a:cubicBezTo>
                    <a:pt x="386080" y="438150"/>
                    <a:pt x="64770" y="180340"/>
                    <a:pt x="15240" y="104140"/>
                  </a:cubicBezTo>
                  <a:cubicBezTo>
                    <a:pt x="2540" y="85090"/>
                    <a:pt x="2540" y="73660"/>
                    <a:pt x="2540" y="60960"/>
                  </a:cubicBezTo>
                  <a:cubicBezTo>
                    <a:pt x="2540" y="50800"/>
                    <a:pt x="6350" y="40640"/>
                    <a:pt x="12700" y="31750"/>
                  </a:cubicBezTo>
                  <a:cubicBezTo>
                    <a:pt x="20320" y="21590"/>
                    <a:pt x="35560" y="8890"/>
                    <a:pt x="48260" y="5080"/>
                  </a:cubicBezTo>
                  <a:cubicBezTo>
                    <a:pt x="58420" y="1270"/>
                    <a:pt x="64770" y="0"/>
                    <a:pt x="78740" y="3810"/>
                  </a:cubicBezTo>
                  <a:cubicBezTo>
                    <a:pt x="116840" y="16510"/>
                    <a:pt x="213360" y="99060"/>
                    <a:pt x="274320" y="153670"/>
                  </a:cubicBezTo>
                  <a:cubicBezTo>
                    <a:pt x="335280" y="208280"/>
                    <a:pt x="396240" y="266700"/>
                    <a:pt x="445770" y="328930"/>
                  </a:cubicBezTo>
                  <a:cubicBezTo>
                    <a:pt x="494030" y="388620"/>
                    <a:pt x="539750" y="449580"/>
                    <a:pt x="568960" y="518160"/>
                  </a:cubicBezTo>
                  <a:cubicBezTo>
                    <a:pt x="598170" y="588010"/>
                    <a:pt x="629920" y="678180"/>
                    <a:pt x="619760" y="742950"/>
                  </a:cubicBezTo>
                  <a:cubicBezTo>
                    <a:pt x="610870" y="797560"/>
                    <a:pt x="575310" y="853440"/>
                    <a:pt x="537210" y="882650"/>
                  </a:cubicBezTo>
                  <a:cubicBezTo>
                    <a:pt x="501650" y="909320"/>
                    <a:pt x="445770" y="924560"/>
                    <a:pt x="401320" y="918210"/>
                  </a:cubicBezTo>
                  <a:cubicBezTo>
                    <a:pt x="353060" y="910590"/>
                    <a:pt x="288290" y="873760"/>
                    <a:pt x="260350" y="831850"/>
                  </a:cubicBezTo>
                  <a:cubicBezTo>
                    <a:pt x="232410" y="789940"/>
                    <a:pt x="227330" y="720090"/>
                    <a:pt x="234950" y="666750"/>
                  </a:cubicBezTo>
                  <a:cubicBezTo>
                    <a:pt x="242570" y="610870"/>
                    <a:pt x="285750" y="530860"/>
                    <a:pt x="312420" y="502920"/>
                  </a:cubicBezTo>
                  <a:cubicBezTo>
                    <a:pt x="325120" y="488950"/>
                    <a:pt x="337820" y="482600"/>
                    <a:pt x="351790" y="480060"/>
                  </a:cubicBezTo>
                  <a:cubicBezTo>
                    <a:pt x="365760" y="477520"/>
                    <a:pt x="384810" y="481330"/>
                    <a:pt x="396240" y="488950"/>
                  </a:cubicBezTo>
                  <a:cubicBezTo>
                    <a:pt x="407670" y="496570"/>
                    <a:pt x="419100" y="510540"/>
                    <a:pt x="422910" y="524510"/>
                  </a:cubicBezTo>
                  <a:cubicBezTo>
                    <a:pt x="426720" y="538480"/>
                    <a:pt x="419100" y="570230"/>
                    <a:pt x="419100" y="570230"/>
                  </a:cubicBezTo>
                </a:path>
              </a:pathLst>
            </a:custGeom>
            <a:solidFill>
              <a:srgbClr val="243762">
                <a:alpha val="69804"/>
              </a:srgbClr>
            </a:solidFill>
            <a:ln cap="sq">
              <a:noFill/>
              <a:prstDash val="solid"/>
              <a:miter/>
            </a:ln>
          </p:spPr>
        </p:sp>
      </p:grpSp>
      <p:grpSp>
        <p:nvGrpSpPr>
          <p:cNvPr name="Group 43" id="43"/>
          <p:cNvGrpSpPr/>
          <p:nvPr/>
        </p:nvGrpSpPr>
        <p:grpSpPr>
          <a:xfrm rot="0">
            <a:off x="13848398" y="5066347"/>
            <a:ext cx="4326255" cy="4425315"/>
            <a:chOff x="0" y="0"/>
            <a:chExt cx="5768340" cy="5900420"/>
          </a:xfrm>
        </p:grpSpPr>
        <p:sp>
          <p:nvSpPr>
            <p:cNvPr name="Freeform 44" id="44"/>
            <p:cNvSpPr/>
            <p:nvPr/>
          </p:nvSpPr>
          <p:spPr>
            <a:xfrm flipH="false" flipV="false" rot="0">
              <a:off x="38100" y="29210"/>
              <a:ext cx="5720080" cy="5858510"/>
            </a:xfrm>
            <a:custGeom>
              <a:avLst/>
              <a:gdLst/>
              <a:ahLst/>
              <a:cxnLst/>
              <a:rect r="r" b="b" t="t" l="l"/>
              <a:pathLst>
                <a:path h="5858510" w="5720080">
                  <a:moveTo>
                    <a:pt x="1581150" y="523240"/>
                  </a:moveTo>
                  <a:cubicBezTo>
                    <a:pt x="1214120" y="725170"/>
                    <a:pt x="1112520" y="807720"/>
                    <a:pt x="1018540" y="902970"/>
                  </a:cubicBezTo>
                  <a:cubicBezTo>
                    <a:pt x="914400" y="1009650"/>
                    <a:pt x="814070" y="1134110"/>
                    <a:pt x="721360" y="1276350"/>
                  </a:cubicBezTo>
                  <a:cubicBezTo>
                    <a:pt x="613410" y="1440180"/>
                    <a:pt x="506730" y="1633220"/>
                    <a:pt x="421640" y="1835150"/>
                  </a:cubicBezTo>
                  <a:cubicBezTo>
                    <a:pt x="328930" y="2056130"/>
                    <a:pt x="243840" y="2308860"/>
                    <a:pt x="196850" y="2556510"/>
                  </a:cubicBezTo>
                  <a:cubicBezTo>
                    <a:pt x="149860" y="2806700"/>
                    <a:pt x="127000" y="3086100"/>
                    <a:pt x="139700" y="3328670"/>
                  </a:cubicBezTo>
                  <a:cubicBezTo>
                    <a:pt x="151130" y="3547110"/>
                    <a:pt x="189230" y="3749040"/>
                    <a:pt x="251460" y="3945890"/>
                  </a:cubicBezTo>
                  <a:cubicBezTo>
                    <a:pt x="312420" y="4140200"/>
                    <a:pt x="407670" y="4325620"/>
                    <a:pt x="509270" y="4499610"/>
                  </a:cubicBezTo>
                  <a:cubicBezTo>
                    <a:pt x="609600" y="4671060"/>
                    <a:pt x="703580" y="4834890"/>
                    <a:pt x="858520" y="4982210"/>
                  </a:cubicBezTo>
                  <a:cubicBezTo>
                    <a:pt x="1046480" y="5160010"/>
                    <a:pt x="1333500" y="5334000"/>
                    <a:pt x="1592580" y="5453380"/>
                  </a:cubicBezTo>
                  <a:cubicBezTo>
                    <a:pt x="1847850" y="5571490"/>
                    <a:pt x="2127250" y="5664200"/>
                    <a:pt x="2400300" y="5698490"/>
                  </a:cubicBezTo>
                  <a:cubicBezTo>
                    <a:pt x="2668270" y="5732780"/>
                    <a:pt x="2946400" y="5722620"/>
                    <a:pt x="3213100" y="5665470"/>
                  </a:cubicBezTo>
                  <a:cubicBezTo>
                    <a:pt x="3492500" y="5605780"/>
                    <a:pt x="3783330" y="5486400"/>
                    <a:pt x="4037330" y="5335270"/>
                  </a:cubicBezTo>
                  <a:cubicBezTo>
                    <a:pt x="4295140" y="5181600"/>
                    <a:pt x="4545330" y="4965700"/>
                    <a:pt x="4747260" y="4749800"/>
                  </a:cubicBezTo>
                  <a:cubicBezTo>
                    <a:pt x="4936490" y="4546600"/>
                    <a:pt x="5092700" y="4331970"/>
                    <a:pt x="5222240" y="4088130"/>
                  </a:cubicBezTo>
                  <a:cubicBezTo>
                    <a:pt x="5359400" y="3830320"/>
                    <a:pt x="5477510" y="3539490"/>
                    <a:pt x="5534660" y="3234690"/>
                  </a:cubicBezTo>
                  <a:cubicBezTo>
                    <a:pt x="5595620" y="2904490"/>
                    <a:pt x="5588000" y="2509520"/>
                    <a:pt x="5552440" y="2171700"/>
                  </a:cubicBezTo>
                  <a:cubicBezTo>
                    <a:pt x="5518150" y="1856740"/>
                    <a:pt x="5453380" y="1532890"/>
                    <a:pt x="5341620" y="1268730"/>
                  </a:cubicBezTo>
                  <a:cubicBezTo>
                    <a:pt x="5242560" y="1033780"/>
                    <a:pt x="5092700" y="816610"/>
                    <a:pt x="4945380" y="651510"/>
                  </a:cubicBezTo>
                  <a:cubicBezTo>
                    <a:pt x="4822190" y="511810"/>
                    <a:pt x="4699000" y="398780"/>
                    <a:pt x="4542790" y="318770"/>
                  </a:cubicBezTo>
                  <a:cubicBezTo>
                    <a:pt x="4373880" y="232410"/>
                    <a:pt x="4165600" y="198120"/>
                    <a:pt x="3958590" y="167640"/>
                  </a:cubicBezTo>
                  <a:cubicBezTo>
                    <a:pt x="3729990" y="134620"/>
                    <a:pt x="3307080" y="173990"/>
                    <a:pt x="3224530" y="143510"/>
                  </a:cubicBezTo>
                  <a:cubicBezTo>
                    <a:pt x="3205480" y="135890"/>
                    <a:pt x="3199130" y="128270"/>
                    <a:pt x="3192780" y="118110"/>
                  </a:cubicBezTo>
                  <a:cubicBezTo>
                    <a:pt x="3186430" y="107950"/>
                    <a:pt x="3181350" y="91440"/>
                    <a:pt x="3182620" y="78740"/>
                  </a:cubicBezTo>
                  <a:cubicBezTo>
                    <a:pt x="3183890" y="66040"/>
                    <a:pt x="3188970" y="50800"/>
                    <a:pt x="3199130" y="41910"/>
                  </a:cubicBezTo>
                  <a:cubicBezTo>
                    <a:pt x="3211830" y="30480"/>
                    <a:pt x="3238500" y="20320"/>
                    <a:pt x="3255010" y="21590"/>
                  </a:cubicBezTo>
                  <a:cubicBezTo>
                    <a:pt x="3268980" y="22860"/>
                    <a:pt x="3282950" y="29210"/>
                    <a:pt x="3291840" y="39370"/>
                  </a:cubicBezTo>
                  <a:cubicBezTo>
                    <a:pt x="3302000" y="52070"/>
                    <a:pt x="3310890" y="80010"/>
                    <a:pt x="3308350" y="96520"/>
                  </a:cubicBezTo>
                  <a:cubicBezTo>
                    <a:pt x="3307080" y="110490"/>
                    <a:pt x="3299460" y="124460"/>
                    <a:pt x="3288030" y="132080"/>
                  </a:cubicBezTo>
                  <a:cubicBezTo>
                    <a:pt x="3275330" y="142240"/>
                    <a:pt x="3247390" y="149860"/>
                    <a:pt x="3230880" y="146050"/>
                  </a:cubicBezTo>
                  <a:cubicBezTo>
                    <a:pt x="3214370" y="142240"/>
                    <a:pt x="3192780" y="123190"/>
                    <a:pt x="3186430" y="106680"/>
                  </a:cubicBezTo>
                  <a:cubicBezTo>
                    <a:pt x="3180080" y="90170"/>
                    <a:pt x="3185160" y="60960"/>
                    <a:pt x="3195320" y="46990"/>
                  </a:cubicBezTo>
                  <a:cubicBezTo>
                    <a:pt x="3205480" y="33020"/>
                    <a:pt x="3219450" y="27940"/>
                    <a:pt x="3248660" y="21590"/>
                  </a:cubicBezTo>
                  <a:cubicBezTo>
                    <a:pt x="3352800" y="0"/>
                    <a:pt x="3755390" y="10160"/>
                    <a:pt x="3990340" y="45720"/>
                  </a:cubicBezTo>
                  <a:cubicBezTo>
                    <a:pt x="4210050" y="78740"/>
                    <a:pt x="4437380" y="124460"/>
                    <a:pt x="4618990" y="219710"/>
                  </a:cubicBezTo>
                  <a:cubicBezTo>
                    <a:pt x="4787900" y="308610"/>
                    <a:pt x="4918710" y="430530"/>
                    <a:pt x="5050790" y="581660"/>
                  </a:cubicBezTo>
                  <a:cubicBezTo>
                    <a:pt x="5205730" y="758190"/>
                    <a:pt x="5361940" y="989330"/>
                    <a:pt x="5464810" y="1236980"/>
                  </a:cubicBezTo>
                  <a:cubicBezTo>
                    <a:pt x="5579110" y="1512570"/>
                    <a:pt x="5646420" y="1846580"/>
                    <a:pt x="5679440" y="2172970"/>
                  </a:cubicBezTo>
                  <a:cubicBezTo>
                    <a:pt x="5715000" y="2523490"/>
                    <a:pt x="5720080" y="2933700"/>
                    <a:pt x="5654040" y="3276600"/>
                  </a:cubicBezTo>
                  <a:cubicBezTo>
                    <a:pt x="5593080" y="3592830"/>
                    <a:pt x="5468620" y="3892550"/>
                    <a:pt x="5325110" y="4160520"/>
                  </a:cubicBezTo>
                  <a:cubicBezTo>
                    <a:pt x="5189220" y="4414520"/>
                    <a:pt x="5026660" y="4638040"/>
                    <a:pt x="4828540" y="4847590"/>
                  </a:cubicBezTo>
                  <a:cubicBezTo>
                    <a:pt x="4617720" y="5071110"/>
                    <a:pt x="4356100" y="5294630"/>
                    <a:pt x="4085590" y="5452110"/>
                  </a:cubicBezTo>
                  <a:cubicBezTo>
                    <a:pt x="3818890" y="5607050"/>
                    <a:pt x="3512820" y="5730240"/>
                    <a:pt x="3219450" y="5791200"/>
                  </a:cubicBezTo>
                  <a:cubicBezTo>
                    <a:pt x="2938780" y="5849620"/>
                    <a:pt x="2646680" y="5858510"/>
                    <a:pt x="2366010" y="5820410"/>
                  </a:cubicBezTo>
                  <a:cubicBezTo>
                    <a:pt x="2081530" y="5782310"/>
                    <a:pt x="1789430" y="5684520"/>
                    <a:pt x="1524000" y="5560060"/>
                  </a:cubicBezTo>
                  <a:cubicBezTo>
                    <a:pt x="1253490" y="5433060"/>
                    <a:pt x="953770" y="5246370"/>
                    <a:pt x="758190" y="5058410"/>
                  </a:cubicBezTo>
                  <a:cubicBezTo>
                    <a:pt x="596900" y="4903470"/>
                    <a:pt x="497840" y="4733290"/>
                    <a:pt x="393700" y="4552950"/>
                  </a:cubicBezTo>
                  <a:cubicBezTo>
                    <a:pt x="287020" y="4370070"/>
                    <a:pt x="190500" y="4174490"/>
                    <a:pt x="127000" y="3970020"/>
                  </a:cubicBezTo>
                  <a:cubicBezTo>
                    <a:pt x="62230" y="3763010"/>
                    <a:pt x="24130" y="3548380"/>
                    <a:pt x="12700" y="3319780"/>
                  </a:cubicBezTo>
                  <a:cubicBezTo>
                    <a:pt x="0" y="3067050"/>
                    <a:pt x="24130" y="2778760"/>
                    <a:pt x="74930" y="2519680"/>
                  </a:cubicBezTo>
                  <a:cubicBezTo>
                    <a:pt x="124460" y="2264410"/>
                    <a:pt x="213360" y="2004060"/>
                    <a:pt x="309880" y="1775460"/>
                  </a:cubicBezTo>
                  <a:cubicBezTo>
                    <a:pt x="398780" y="1565910"/>
                    <a:pt x="509270" y="1367790"/>
                    <a:pt x="622300" y="1197610"/>
                  </a:cubicBezTo>
                  <a:cubicBezTo>
                    <a:pt x="721360" y="1049020"/>
                    <a:pt x="826770" y="916940"/>
                    <a:pt x="938530" y="805180"/>
                  </a:cubicBezTo>
                  <a:cubicBezTo>
                    <a:pt x="1038860" y="703580"/>
                    <a:pt x="1146810" y="615950"/>
                    <a:pt x="1254760" y="547370"/>
                  </a:cubicBezTo>
                  <a:cubicBezTo>
                    <a:pt x="1352550" y="485140"/>
                    <a:pt x="1498600" y="405130"/>
                    <a:pt x="1553210" y="402590"/>
                  </a:cubicBezTo>
                  <a:cubicBezTo>
                    <a:pt x="1573530" y="401320"/>
                    <a:pt x="1584960" y="410210"/>
                    <a:pt x="1595120" y="419100"/>
                  </a:cubicBezTo>
                  <a:cubicBezTo>
                    <a:pt x="1605280" y="427990"/>
                    <a:pt x="1612900" y="445770"/>
                    <a:pt x="1615440" y="458470"/>
                  </a:cubicBezTo>
                  <a:cubicBezTo>
                    <a:pt x="1616710" y="468630"/>
                    <a:pt x="1615440" y="478790"/>
                    <a:pt x="1611630" y="488950"/>
                  </a:cubicBezTo>
                  <a:cubicBezTo>
                    <a:pt x="1606550" y="500380"/>
                    <a:pt x="1581150" y="523240"/>
                    <a:pt x="1581150" y="523240"/>
                  </a:cubicBezTo>
                </a:path>
              </a:pathLst>
            </a:custGeom>
            <a:solidFill>
              <a:srgbClr val="243762">
                <a:alpha val="69804"/>
              </a:srgbClr>
            </a:solidFill>
            <a:ln cap="sq">
              <a:noFill/>
              <a:prstDash val="solid"/>
              <a:miter/>
            </a:ln>
          </p:spPr>
        </p:sp>
      </p:grpSp>
      <p:grpSp>
        <p:nvGrpSpPr>
          <p:cNvPr name="Group 45" id="45"/>
          <p:cNvGrpSpPr/>
          <p:nvPr/>
        </p:nvGrpSpPr>
        <p:grpSpPr>
          <a:xfrm rot="0">
            <a:off x="15105698" y="3382328"/>
            <a:ext cx="753428" cy="779145"/>
            <a:chOff x="0" y="0"/>
            <a:chExt cx="1004570" cy="1038860"/>
          </a:xfrm>
        </p:grpSpPr>
        <p:sp>
          <p:nvSpPr>
            <p:cNvPr name="Freeform 46" id="46"/>
            <p:cNvSpPr/>
            <p:nvPr/>
          </p:nvSpPr>
          <p:spPr>
            <a:xfrm flipH="false" flipV="false" rot="0">
              <a:off x="48260" y="50800"/>
              <a:ext cx="908050" cy="938530"/>
            </a:xfrm>
            <a:custGeom>
              <a:avLst/>
              <a:gdLst/>
              <a:ahLst/>
              <a:cxnLst/>
              <a:rect r="r" b="b" t="t" l="l"/>
              <a:pathLst>
                <a:path h="938530" w="908050">
                  <a:moveTo>
                    <a:pt x="109220" y="17780"/>
                  </a:moveTo>
                  <a:cubicBezTo>
                    <a:pt x="351790" y="257810"/>
                    <a:pt x="551180" y="530860"/>
                    <a:pt x="661670" y="647700"/>
                  </a:cubicBezTo>
                  <a:cubicBezTo>
                    <a:pt x="726440" y="717550"/>
                    <a:pt x="782320" y="772160"/>
                    <a:pt x="828040" y="803910"/>
                  </a:cubicBezTo>
                  <a:cubicBezTo>
                    <a:pt x="854710" y="821690"/>
                    <a:pt x="885190" y="820420"/>
                    <a:pt x="896620" y="838200"/>
                  </a:cubicBezTo>
                  <a:cubicBezTo>
                    <a:pt x="906780" y="853440"/>
                    <a:pt x="908050" y="881380"/>
                    <a:pt x="902970" y="896620"/>
                  </a:cubicBezTo>
                  <a:cubicBezTo>
                    <a:pt x="899160" y="909320"/>
                    <a:pt x="889000" y="922020"/>
                    <a:pt x="877570" y="928370"/>
                  </a:cubicBezTo>
                  <a:cubicBezTo>
                    <a:pt x="866140" y="934720"/>
                    <a:pt x="849630" y="938530"/>
                    <a:pt x="836930" y="937260"/>
                  </a:cubicBezTo>
                  <a:cubicBezTo>
                    <a:pt x="824230" y="935990"/>
                    <a:pt x="808990" y="929640"/>
                    <a:pt x="800100" y="920750"/>
                  </a:cubicBezTo>
                  <a:cubicBezTo>
                    <a:pt x="791210" y="911860"/>
                    <a:pt x="782320" y="899160"/>
                    <a:pt x="781050" y="885190"/>
                  </a:cubicBezTo>
                  <a:cubicBezTo>
                    <a:pt x="779780" y="868680"/>
                    <a:pt x="788670" y="840740"/>
                    <a:pt x="800100" y="828040"/>
                  </a:cubicBezTo>
                  <a:cubicBezTo>
                    <a:pt x="808990" y="817880"/>
                    <a:pt x="822960" y="810260"/>
                    <a:pt x="836930" y="810260"/>
                  </a:cubicBezTo>
                  <a:cubicBezTo>
                    <a:pt x="853440" y="810260"/>
                    <a:pt x="880110" y="819150"/>
                    <a:pt x="891540" y="831850"/>
                  </a:cubicBezTo>
                  <a:cubicBezTo>
                    <a:pt x="902970" y="845820"/>
                    <a:pt x="908050" y="873760"/>
                    <a:pt x="905510" y="890270"/>
                  </a:cubicBezTo>
                  <a:cubicBezTo>
                    <a:pt x="902970" y="904240"/>
                    <a:pt x="894080" y="916940"/>
                    <a:pt x="882650" y="924560"/>
                  </a:cubicBezTo>
                  <a:cubicBezTo>
                    <a:pt x="868680" y="933450"/>
                    <a:pt x="844550" y="937260"/>
                    <a:pt x="824230" y="934720"/>
                  </a:cubicBezTo>
                  <a:cubicBezTo>
                    <a:pt x="798830" y="930910"/>
                    <a:pt x="772160" y="916940"/>
                    <a:pt x="741680" y="896620"/>
                  </a:cubicBezTo>
                  <a:cubicBezTo>
                    <a:pt x="690880" y="862330"/>
                    <a:pt x="633730" y="803910"/>
                    <a:pt x="565150" y="731520"/>
                  </a:cubicBezTo>
                  <a:cubicBezTo>
                    <a:pt x="454660" y="613410"/>
                    <a:pt x="264160" y="353060"/>
                    <a:pt x="160020" y="240030"/>
                  </a:cubicBezTo>
                  <a:cubicBezTo>
                    <a:pt x="101600" y="176530"/>
                    <a:pt x="33020" y="134620"/>
                    <a:pt x="12700" y="97790"/>
                  </a:cubicBezTo>
                  <a:cubicBezTo>
                    <a:pt x="2540" y="80010"/>
                    <a:pt x="0" y="67310"/>
                    <a:pt x="2540" y="53340"/>
                  </a:cubicBezTo>
                  <a:cubicBezTo>
                    <a:pt x="5080" y="39370"/>
                    <a:pt x="15240" y="24130"/>
                    <a:pt x="25400" y="15240"/>
                  </a:cubicBezTo>
                  <a:cubicBezTo>
                    <a:pt x="36830" y="6350"/>
                    <a:pt x="53340" y="0"/>
                    <a:pt x="67310" y="0"/>
                  </a:cubicBezTo>
                  <a:cubicBezTo>
                    <a:pt x="81280" y="0"/>
                    <a:pt x="109220" y="17780"/>
                    <a:pt x="109220" y="17780"/>
                  </a:cubicBezTo>
                </a:path>
              </a:pathLst>
            </a:custGeom>
            <a:solidFill>
              <a:srgbClr val="243762">
                <a:alpha val="69804"/>
              </a:srgbClr>
            </a:solidFill>
            <a:ln cap="sq">
              <a:noFill/>
              <a:prstDash val="solid"/>
              <a:miter/>
            </a:ln>
          </p:spPr>
        </p:sp>
      </p:grpSp>
      <p:grpSp>
        <p:nvGrpSpPr>
          <p:cNvPr name="Group 47" id="47"/>
          <p:cNvGrpSpPr/>
          <p:nvPr/>
        </p:nvGrpSpPr>
        <p:grpSpPr>
          <a:xfrm rot="0">
            <a:off x="15854362" y="4143375"/>
            <a:ext cx="250508" cy="297180"/>
            <a:chOff x="0" y="0"/>
            <a:chExt cx="334010" cy="396240"/>
          </a:xfrm>
        </p:grpSpPr>
        <p:sp>
          <p:nvSpPr>
            <p:cNvPr name="Freeform 48" id="48"/>
            <p:cNvSpPr/>
            <p:nvPr/>
          </p:nvSpPr>
          <p:spPr>
            <a:xfrm flipH="false" flipV="false" rot="0">
              <a:off x="44450" y="46990"/>
              <a:ext cx="248920" cy="308610"/>
            </a:xfrm>
            <a:custGeom>
              <a:avLst/>
              <a:gdLst/>
              <a:ahLst/>
              <a:cxnLst/>
              <a:rect r="r" b="b" t="t" l="l"/>
              <a:pathLst>
                <a:path h="308610" w="248920">
                  <a:moveTo>
                    <a:pt x="147320" y="73660"/>
                  </a:moveTo>
                  <a:cubicBezTo>
                    <a:pt x="116840" y="191770"/>
                    <a:pt x="69850" y="139700"/>
                    <a:pt x="55880" y="119380"/>
                  </a:cubicBezTo>
                  <a:cubicBezTo>
                    <a:pt x="46990" y="106680"/>
                    <a:pt x="43180" y="93980"/>
                    <a:pt x="43180" y="81280"/>
                  </a:cubicBezTo>
                  <a:cubicBezTo>
                    <a:pt x="43180" y="68580"/>
                    <a:pt x="48260" y="53340"/>
                    <a:pt x="55880" y="43180"/>
                  </a:cubicBezTo>
                  <a:cubicBezTo>
                    <a:pt x="63500" y="33020"/>
                    <a:pt x="76200" y="22860"/>
                    <a:pt x="90170" y="20320"/>
                  </a:cubicBezTo>
                  <a:cubicBezTo>
                    <a:pt x="106680" y="17780"/>
                    <a:pt x="133350" y="22860"/>
                    <a:pt x="147320" y="33020"/>
                  </a:cubicBezTo>
                  <a:cubicBezTo>
                    <a:pt x="158750" y="40640"/>
                    <a:pt x="167640" y="54610"/>
                    <a:pt x="168910" y="68580"/>
                  </a:cubicBezTo>
                  <a:cubicBezTo>
                    <a:pt x="171450" y="85090"/>
                    <a:pt x="165100" y="113030"/>
                    <a:pt x="152400" y="125730"/>
                  </a:cubicBezTo>
                  <a:cubicBezTo>
                    <a:pt x="139700" y="138430"/>
                    <a:pt x="113030" y="146050"/>
                    <a:pt x="95250" y="143510"/>
                  </a:cubicBezTo>
                  <a:cubicBezTo>
                    <a:pt x="77470" y="140970"/>
                    <a:pt x="55880" y="123190"/>
                    <a:pt x="48260" y="107950"/>
                  </a:cubicBezTo>
                  <a:cubicBezTo>
                    <a:pt x="40640" y="91440"/>
                    <a:pt x="44450" y="63500"/>
                    <a:pt x="52070" y="48260"/>
                  </a:cubicBezTo>
                  <a:cubicBezTo>
                    <a:pt x="58420" y="36830"/>
                    <a:pt x="71120" y="27940"/>
                    <a:pt x="82550" y="22860"/>
                  </a:cubicBezTo>
                  <a:cubicBezTo>
                    <a:pt x="93980" y="17780"/>
                    <a:pt x="109220" y="17780"/>
                    <a:pt x="123190" y="20320"/>
                  </a:cubicBezTo>
                  <a:cubicBezTo>
                    <a:pt x="140970" y="22860"/>
                    <a:pt x="163830" y="29210"/>
                    <a:pt x="181610" y="41910"/>
                  </a:cubicBezTo>
                  <a:cubicBezTo>
                    <a:pt x="203200" y="57150"/>
                    <a:pt x="229870" y="81280"/>
                    <a:pt x="238760" y="107950"/>
                  </a:cubicBezTo>
                  <a:cubicBezTo>
                    <a:pt x="248920" y="135890"/>
                    <a:pt x="245110" y="177800"/>
                    <a:pt x="232410" y="208280"/>
                  </a:cubicBezTo>
                  <a:cubicBezTo>
                    <a:pt x="218440" y="241300"/>
                    <a:pt x="182880" y="285750"/>
                    <a:pt x="151130" y="298450"/>
                  </a:cubicBezTo>
                  <a:cubicBezTo>
                    <a:pt x="124460" y="308610"/>
                    <a:pt x="83820" y="306070"/>
                    <a:pt x="60960" y="289560"/>
                  </a:cubicBezTo>
                  <a:cubicBezTo>
                    <a:pt x="33020" y="270510"/>
                    <a:pt x="12700" y="217170"/>
                    <a:pt x="6350" y="176530"/>
                  </a:cubicBezTo>
                  <a:cubicBezTo>
                    <a:pt x="0" y="134620"/>
                    <a:pt x="12700" y="72390"/>
                    <a:pt x="25400" y="43180"/>
                  </a:cubicBezTo>
                  <a:cubicBezTo>
                    <a:pt x="33020" y="26670"/>
                    <a:pt x="43180" y="15240"/>
                    <a:pt x="55880" y="8890"/>
                  </a:cubicBezTo>
                  <a:cubicBezTo>
                    <a:pt x="68580" y="2540"/>
                    <a:pt x="86360" y="0"/>
                    <a:pt x="100330" y="3810"/>
                  </a:cubicBezTo>
                  <a:cubicBezTo>
                    <a:pt x="114300" y="7620"/>
                    <a:pt x="129540" y="19050"/>
                    <a:pt x="137160" y="30480"/>
                  </a:cubicBezTo>
                  <a:cubicBezTo>
                    <a:pt x="144780" y="41910"/>
                    <a:pt x="147320" y="73660"/>
                    <a:pt x="147320" y="73660"/>
                  </a:cubicBezTo>
                </a:path>
              </a:pathLst>
            </a:custGeom>
            <a:solidFill>
              <a:srgbClr val="243762">
                <a:alpha val="69804"/>
              </a:srgbClr>
            </a:solidFill>
            <a:ln cap="sq">
              <a:noFill/>
              <a:prstDash val="solid"/>
              <a:miter/>
            </a:ln>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487551" y="2657279"/>
            <a:ext cx="2074968" cy="2319578"/>
          </a:xfrm>
          <a:custGeom>
            <a:avLst/>
            <a:gdLst/>
            <a:ahLst/>
            <a:cxnLst/>
            <a:rect r="r" b="b" t="t" l="l"/>
            <a:pathLst>
              <a:path h="2319578" w="2074968">
                <a:moveTo>
                  <a:pt x="0" y="0"/>
                </a:moveTo>
                <a:lnTo>
                  <a:pt x="2074968" y="0"/>
                </a:lnTo>
                <a:lnTo>
                  <a:pt x="2074968" y="2319578"/>
                </a:lnTo>
                <a:lnTo>
                  <a:pt x="0" y="23195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139321" y="5786540"/>
            <a:ext cx="2423198" cy="1272179"/>
          </a:xfrm>
          <a:custGeom>
            <a:avLst/>
            <a:gdLst/>
            <a:ahLst/>
            <a:cxnLst/>
            <a:rect r="r" b="b" t="t" l="l"/>
            <a:pathLst>
              <a:path h="1272179" w="2423198">
                <a:moveTo>
                  <a:pt x="0" y="0"/>
                </a:moveTo>
                <a:lnTo>
                  <a:pt x="2423198" y="0"/>
                </a:lnTo>
                <a:lnTo>
                  <a:pt x="2423198" y="1272178"/>
                </a:lnTo>
                <a:lnTo>
                  <a:pt x="0" y="12721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18956" y="2443536"/>
            <a:ext cx="1977770" cy="2386450"/>
          </a:xfrm>
          <a:custGeom>
            <a:avLst/>
            <a:gdLst/>
            <a:ahLst/>
            <a:cxnLst/>
            <a:rect r="r" b="b" t="t" l="l"/>
            <a:pathLst>
              <a:path h="2386450" w="1977770">
                <a:moveTo>
                  <a:pt x="0" y="0"/>
                </a:moveTo>
                <a:lnTo>
                  <a:pt x="1977771" y="0"/>
                </a:lnTo>
                <a:lnTo>
                  <a:pt x="1977771" y="2386450"/>
                </a:lnTo>
                <a:lnTo>
                  <a:pt x="0" y="23864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18956" y="7058718"/>
            <a:ext cx="1781612" cy="2513738"/>
          </a:xfrm>
          <a:custGeom>
            <a:avLst/>
            <a:gdLst/>
            <a:ahLst/>
            <a:cxnLst/>
            <a:rect r="r" b="b" t="t" l="l"/>
            <a:pathLst>
              <a:path h="2513738" w="1781612">
                <a:moveTo>
                  <a:pt x="0" y="0"/>
                </a:moveTo>
                <a:lnTo>
                  <a:pt x="1781612" y="0"/>
                </a:lnTo>
                <a:lnTo>
                  <a:pt x="1781612" y="2513739"/>
                </a:lnTo>
                <a:lnTo>
                  <a:pt x="0" y="25137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990277" y="-14605"/>
            <a:ext cx="7696686" cy="1962785"/>
          </a:xfrm>
          <a:prstGeom prst="rect">
            <a:avLst/>
          </a:prstGeom>
        </p:spPr>
        <p:txBody>
          <a:bodyPr anchor="t" rtlCol="false" tIns="0" lIns="0" bIns="0" rIns="0">
            <a:spAutoFit/>
          </a:bodyPr>
          <a:lstStyle/>
          <a:p>
            <a:pPr algn="ctr">
              <a:lnSpc>
                <a:spcPts val="7840"/>
              </a:lnSpc>
            </a:pPr>
            <a:r>
              <a:rPr lang="en-US" sz="5600">
                <a:solidFill>
                  <a:srgbClr val="F8A72B"/>
                </a:solidFill>
                <a:latin typeface="TC October"/>
              </a:rPr>
              <a:t>Withdraw money</a:t>
            </a:r>
          </a:p>
          <a:p>
            <a:pPr algn="ctr">
              <a:lnSpc>
                <a:spcPts val="7840"/>
              </a:lnSpc>
              <a:spcBef>
                <a:spcPct val="0"/>
              </a:spcBef>
            </a:pPr>
            <a:r>
              <a:rPr lang="en-US" sz="5600">
                <a:solidFill>
                  <a:srgbClr val="3884FD"/>
                </a:solidFill>
                <a:latin typeface="TC October"/>
              </a:rPr>
              <a:t>at the atm machine</a:t>
            </a:r>
          </a:p>
        </p:txBody>
      </p:sp>
      <p:sp>
        <p:nvSpPr>
          <p:cNvPr name="TextBox 7" id="7"/>
          <p:cNvSpPr txBox="true"/>
          <p:nvPr/>
        </p:nvSpPr>
        <p:spPr>
          <a:xfrm rot="0">
            <a:off x="9981926" y="3452573"/>
            <a:ext cx="7795871" cy="1524284"/>
          </a:xfrm>
          <a:prstGeom prst="rect">
            <a:avLst/>
          </a:prstGeom>
        </p:spPr>
        <p:txBody>
          <a:bodyPr anchor="t" rtlCol="false" tIns="0" lIns="0" bIns="0" rIns="0">
            <a:spAutoFit/>
          </a:bodyPr>
          <a:lstStyle/>
          <a:p>
            <a:pPr>
              <a:lnSpc>
                <a:spcPts val="4113"/>
              </a:lnSpc>
            </a:pPr>
            <a:r>
              <a:rPr lang="en-US" sz="2742">
                <a:solidFill>
                  <a:srgbClr val="243762"/>
                </a:solidFill>
                <a:latin typeface="Nunito"/>
              </a:rPr>
              <a:t>withdrawal of money at</a:t>
            </a:r>
          </a:p>
          <a:p>
            <a:pPr>
              <a:lnSpc>
                <a:spcPts val="4113"/>
              </a:lnSpc>
            </a:pPr>
            <a:r>
              <a:rPr lang="en-US" sz="2742">
                <a:solidFill>
                  <a:srgbClr val="243762"/>
                </a:solidFill>
                <a:latin typeface="Nunito"/>
              </a:rPr>
              <a:t>the ATM when refilling money</a:t>
            </a:r>
          </a:p>
          <a:p>
            <a:pPr marL="0" indent="0" lvl="0">
              <a:lnSpc>
                <a:spcPts val="4113"/>
              </a:lnSpc>
            </a:pPr>
          </a:p>
        </p:txBody>
      </p:sp>
      <p:sp>
        <p:nvSpPr>
          <p:cNvPr name="TextBox 8" id="8"/>
          <p:cNvSpPr txBox="true"/>
          <p:nvPr/>
        </p:nvSpPr>
        <p:spPr>
          <a:xfrm rot="0">
            <a:off x="9981926" y="2941693"/>
            <a:ext cx="2949476" cy="490855"/>
          </a:xfrm>
          <a:prstGeom prst="rect">
            <a:avLst/>
          </a:prstGeom>
        </p:spPr>
        <p:txBody>
          <a:bodyPr anchor="t" rtlCol="false" tIns="0" lIns="0" bIns="0" rIns="0">
            <a:spAutoFit/>
          </a:bodyPr>
          <a:lstStyle/>
          <a:p>
            <a:pPr>
              <a:lnSpc>
                <a:spcPts val="3919"/>
              </a:lnSpc>
              <a:spcBef>
                <a:spcPct val="0"/>
              </a:spcBef>
            </a:pPr>
            <a:r>
              <a:rPr lang="en-US" sz="2799">
                <a:solidFill>
                  <a:srgbClr val="13235E"/>
                </a:solidFill>
                <a:latin typeface="Lazydog"/>
              </a:rPr>
              <a:t>Refilling money</a:t>
            </a:r>
          </a:p>
        </p:txBody>
      </p:sp>
      <p:sp>
        <p:nvSpPr>
          <p:cNvPr name="TextBox 9" id="9"/>
          <p:cNvSpPr txBox="true"/>
          <p:nvPr/>
        </p:nvSpPr>
        <p:spPr>
          <a:xfrm rot="0">
            <a:off x="10061210" y="6230745"/>
            <a:ext cx="7795871" cy="1009934"/>
          </a:xfrm>
          <a:prstGeom prst="rect">
            <a:avLst/>
          </a:prstGeom>
        </p:spPr>
        <p:txBody>
          <a:bodyPr anchor="t" rtlCol="false" tIns="0" lIns="0" bIns="0" rIns="0">
            <a:spAutoFit/>
          </a:bodyPr>
          <a:lstStyle/>
          <a:p>
            <a:pPr>
              <a:lnSpc>
                <a:spcPts val="4113"/>
              </a:lnSpc>
            </a:pPr>
            <a:r>
              <a:rPr lang="en-US" sz="2742">
                <a:solidFill>
                  <a:srgbClr val="243762"/>
                </a:solidFill>
                <a:latin typeface="Nunito"/>
              </a:rPr>
              <a:t>money to be taken tied up with rubber</a:t>
            </a:r>
          </a:p>
          <a:p>
            <a:pPr marL="0" indent="0" lvl="0">
              <a:lnSpc>
                <a:spcPts val="4113"/>
              </a:lnSpc>
            </a:pPr>
          </a:p>
        </p:txBody>
      </p:sp>
      <p:sp>
        <p:nvSpPr>
          <p:cNvPr name="TextBox 10" id="10"/>
          <p:cNvSpPr txBox="true"/>
          <p:nvPr/>
        </p:nvSpPr>
        <p:spPr>
          <a:xfrm rot="0">
            <a:off x="10061210" y="5719865"/>
            <a:ext cx="2067669" cy="490855"/>
          </a:xfrm>
          <a:prstGeom prst="rect">
            <a:avLst/>
          </a:prstGeom>
        </p:spPr>
        <p:txBody>
          <a:bodyPr anchor="t" rtlCol="false" tIns="0" lIns="0" bIns="0" rIns="0">
            <a:spAutoFit/>
          </a:bodyPr>
          <a:lstStyle/>
          <a:p>
            <a:pPr>
              <a:lnSpc>
                <a:spcPts val="3919"/>
              </a:lnSpc>
              <a:spcBef>
                <a:spcPct val="0"/>
              </a:spcBef>
            </a:pPr>
            <a:r>
              <a:rPr lang="en-US" sz="2799">
                <a:solidFill>
                  <a:srgbClr val="13235E"/>
                </a:solidFill>
                <a:latin typeface="Lazydog"/>
              </a:rPr>
              <a:t>geek money</a:t>
            </a:r>
          </a:p>
        </p:txBody>
      </p:sp>
      <p:sp>
        <p:nvSpPr>
          <p:cNvPr name="TextBox 11" id="11"/>
          <p:cNvSpPr txBox="true"/>
          <p:nvPr/>
        </p:nvSpPr>
        <p:spPr>
          <a:xfrm rot="0">
            <a:off x="1303930" y="4285877"/>
            <a:ext cx="2299246" cy="986155"/>
          </a:xfrm>
          <a:prstGeom prst="rect">
            <a:avLst/>
          </a:prstGeom>
        </p:spPr>
        <p:txBody>
          <a:bodyPr anchor="t" rtlCol="false" tIns="0" lIns="0" bIns="0" rIns="0">
            <a:spAutoFit/>
          </a:bodyPr>
          <a:lstStyle/>
          <a:p>
            <a:pPr algn="ctr">
              <a:lnSpc>
                <a:spcPts val="3919"/>
              </a:lnSpc>
            </a:pPr>
            <a:r>
              <a:rPr lang="en-US" sz="2799">
                <a:solidFill>
                  <a:srgbClr val="EFEFEF"/>
                </a:solidFill>
                <a:latin typeface="Lazydog"/>
              </a:rPr>
              <a:t>area</a:t>
            </a:r>
          </a:p>
          <a:p>
            <a:pPr algn="ctr">
              <a:lnSpc>
                <a:spcPts val="3919"/>
              </a:lnSpc>
              <a:spcBef>
                <a:spcPct val="0"/>
              </a:spcBef>
            </a:pPr>
            <a:r>
              <a:rPr lang="en-US" sz="2799">
                <a:solidFill>
                  <a:srgbClr val="BD5D19"/>
                </a:solidFill>
                <a:latin typeface="Lazydog"/>
              </a:rPr>
              <a:t>coordinator</a:t>
            </a:r>
          </a:p>
        </p:txBody>
      </p:sp>
      <p:sp>
        <p:nvSpPr>
          <p:cNvPr name="TextBox 12" id="12"/>
          <p:cNvSpPr txBox="true"/>
          <p:nvPr/>
        </p:nvSpPr>
        <p:spPr>
          <a:xfrm rot="0">
            <a:off x="3496727" y="8048173"/>
            <a:ext cx="8827352" cy="1524284"/>
          </a:xfrm>
          <a:prstGeom prst="rect">
            <a:avLst/>
          </a:prstGeom>
        </p:spPr>
        <p:txBody>
          <a:bodyPr anchor="t" rtlCol="false" tIns="0" lIns="0" bIns="0" rIns="0">
            <a:spAutoFit/>
          </a:bodyPr>
          <a:lstStyle/>
          <a:p>
            <a:pPr>
              <a:lnSpc>
                <a:spcPts val="4113"/>
              </a:lnSpc>
            </a:pPr>
            <a:r>
              <a:rPr lang="en-US" sz="2742">
                <a:solidFill>
                  <a:srgbClr val="243762"/>
                </a:solidFill>
                <a:latin typeface="Nunito"/>
              </a:rPr>
              <a:t>Fraud is revealed when a stock opname of the money-</a:t>
            </a:r>
          </a:p>
          <a:p>
            <a:pPr>
              <a:lnSpc>
                <a:spcPts val="4113"/>
              </a:lnSpc>
            </a:pPr>
            <a:r>
              <a:rPr lang="en-US" sz="2742">
                <a:solidFill>
                  <a:srgbClr val="243762"/>
                </a:solidFill>
                <a:latin typeface="Nunito"/>
              </a:rPr>
              <a:t>outsourcing plan</a:t>
            </a:r>
          </a:p>
          <a:p>
            <a:pPr marL="0" indent="0" lvl="0">
              <a:lnSpc>
                <a:spcPts val="4113"/>
              </a:lnSpc>
            </a:pPr>
          </a:p>
        </p:txBody>
      </p:sp>
      <p:sp>
        <p:nvSpPr>
          <p:cNvPr name="TextBox 13" id="13"/>
          <p:cNvSpPr txBox="true"/>
          <p:nvPr/>
        </p:nvSpPr>
        <p:spPr>
          <a:xfrm rot="0">
            <a:off x="3496727" y="7338957"/>
            <a:ext cx="2645569" cy="490855"/>
          </a:xfrm>
          <a:prstGeom prst="rect">
            <a:avLst/>
          </a:prstGeom>
        </p:spPr>
        <p:txBody>
          <a:bodyPr anchor="t" rtlCol="false" tIns="0" lIns="0" bIns="0" rIns="0">
            <a:spAutoFit/>
          </a:bodyPr>
          <a:lstStyle/>
          <a:p>
            <a:pPr>
              <a:lnSpc>
                <a:spcPts val="3919"/>
              </a:lnSpc>
              <a:spcBef>
                <a:spcPct val="0"/>
              </a:spcBef>
            </a:pPr>
            <a:r>
              <a:rPr lang="en-US" sz="2799">
                <a:solidFill>
                  <a:srgbClr val="13235E"/>
                </a:solidFill>
                <a:latin typeface="Lazydog"/>
              </a:rPr>
              <a:t>fraud exposed</a:t>
            </a:r>
          </a:p>
        </p:txBody>
      </p:sp>
      <p:grpSp>
        <p:nvGrpSpPr>
          <p:cNvPr name="Group 14" id="14"/>
          <p:cNvGrpSpPr/>
          <p:nvPr/>
        </p:nvGrpSpPr>
        <p:grpSpPr>
          <a:xfrm rot="0">
            <a:off x="4285297" y="3429000"/>
            <a:ext cx="2539365" cy="693420"/>
            <a:chOff x="0" y="0"/>
            <a:chExt cx="3385820" cy="924560"/>
          </a:xfrm>
        </p:grpSpPr>
        <p:sp>
          <p:nvSpPr>
            <p:cNvPr name="Freeform 15" id="15"/>
            <p:cNvSpPr/>
            <p:nvPr/>
          </p:nvSpPr>
          <p:spPr>
            <a:xfrm flipH="false" flipV="false" rot="0">
              <a:off x="48260" y="48260"/>
              <a:ext cx="3290570" cy="830580"/>
            </a:xfrm>
            <a:custGeom>
              <a:avLst/>
              <a:gdLst/>
              <a:ahLst/>
              <a:cxnLst/>
              <a:rect r="r" b="b" t="t" l="l"/>
              <a:pathLst>
                <a:path h="830580" w="3290570">
                  <a:moveTo>
                    <a:pt x="27940" y="713740"/>
                  </a:moveTo>
                  <a:cubicBezTo>
                    <a:pt x="457200" y="441960"/>
                    <a:pt x="510540" y="419100"/>
                    <a:pt x="605790" y="384810"/>
                  </a:cubicBezTo>
                  <a:cubicBezTo>
                    <a:pt x="746760" y="332740"/>
                    <a:pt x="961390" y="273050"/>
                    <a:pt x="1148080" y="224790"/>
                  </a:cubicBezTo>
                  <a:cubicBezTo>
                    <a:pt x="1342390" y="175260"/>
                    <a:pt x="1584960" y="124460"/>
                    <a:pt x="1751330" y="93980"/>
                  </a:cubicBezTo>
                  <a:cubicBezTo>
                    <a:pt x="1866900" y="72390"/>
                    <a:pt x="1946910" y="60960"/>
                    <a:pt x="2048510" y="48260"/>
                  </a:cubicBezTo>
                  <a:cubicBezTo>
                    <a:pt x="2153920" y="35560"/>
                    <a:pt x="2254250" y="27940"/>
                    <a:pt x="2372360" y="20320"/>
                  </a:cubicBezTo>
                  <a:cubicBezTo>
                    <a:pt x="2513330" y="11430"/>
                    <a:pt x="2691130" y="0"/>
                    <a:pt x="2839720" y="2540"/>
                  </a:cubicBezTo>
                  <a:cubicBezTo>
                    <a:pt x="2974340" y="3810"/>
                    <a:pt x="3164840" y="16510"/>
                    <a:pt x="3225800" y="27940"/>
                  </a:cubicBezTo>
                  <a:cubicBezTo>
                    <a:pt x="3246120" y="31750"/>
                    <a:pt x="3253740" y="33020"/>
                    <a:pt x="3263900" y="40640"/>
                  </a:cubicBezTo>
                  <a:cubicBezTo>
                    <a:pt x="3274060" y="48260"/>
                    <a:pt x="3284220" y="60960"/>
                    <a:pt x="3286760" y="74930"/>
                  </a:cubicBezTo>
                  <a:cubicBezTo>
                    <a:pt x="3289300" y="91440"/>
                    <a:pt x="3285490" y="120650"/>
                    <a:pt x="3274060" y="133350"/>
                  </a:cubicBezTo>
                  <a:cubicBezTo>
                    <a:pt x="3262630" y="147320"/>
                    <a:pt x="3235960" y="157480"/>
                    <a:pt x="3218180" y="154940"/>
                  </a:cubicBezTo>
                  <a:cubicBezTo>
                    <a:pt x="3200400" y="152400"/>
                    <a:pt x="3177540" y="135890"/>
                    <a:pt x="3169920" y="120650"/>
                  </a:cubicBezTo>
                  <a:cubicBezTo>
                    <a:pt x="3162300" y="105410"/>
                    <a:pt x="3162300" y="77470"/>
                    <a:pt x="3169920" y="62230"/>
                  </a:cubicBezTo>
                  <a:cubicBezTo>
                    <a:pt x="3177540" y="46990"/>
                    <a:pt x="3201670" y="29210"/>
                    <a:pt x="3219450" y="27940"/>
                  </a:cubicBezTo>
                  <a:cubicBezTo>
                    <a:pt x="3237230" y="26670"/>
                    <a:pt x="3262630" y="36830"/>
                    <a:pt x="3274060" y="50800"/>
                  </a:cubicBezTo>
                  <a:cubicBezTo>
                    <a:pt x="3285490" y="64770"/>
                    <a:pt x="3290570" y="92710"/>
                    <a:pt x="3286760" y="109220"/>
                  </a:cubicBezTo>
                  <a:cubicBezTo>
                    <a:pt x="3284220" y="121920"/>
                    <a:pt x="3274060" y="134620"/>
                    <a:pt x="3263900" y="142240"/>
                  </a:cubicBezTo>
                  <a:cubicBezTo>
                    <a:pt x="3253740" y="149860"/>
                    <a:pt x="3246120" y="152400"/>
                    <a:pt x="3225800" y="154940"/>
                  </a:cubicBezTo>
                  <a:cubicBezTo>
                    <a:pt x="3164840" y="162560"/>
                    <a:pt x="2950210" y="132080"/>
                    <a:pt x="2842260" y="129540"/>
                  </a:cubicBezTo>
                  <a:cubicBezTo>
                    <a:pt x="2762250" y="128270"/>
                    <a:pt x="2721610" y="130810"/>
                    <a:pt x="2635250" y="134620"/>
                  </a:cubicBezTo>
                  <a:cubicBezTo>
                    <a:pt x="2493010" y="140970"/>
                    <a:pt x="2226310" y="156210"/>
                    <a:pt x="2068830" y="173990"/>
                  </a:cubicBezTo>
                  <a:cubicBezTo>
                    <a:pt x="1954530" y="186690"/>
                    <a:pt x="1889760" y="196850"/>
                    <a:pt x="1775460" y="218440"/>
                  </a:cubicBezTo>
                  <a:cubicBezTo>
                    <a:pt x="1611630" y="248920"/>
                    <a:pt x="1372870" y="298450"/>
                    <a:pt x="1182370" y="346710"/>
                  </a:cubicBezTo>
                  <a:cubicBezTo>
                    <a:pt x="1000760" y="392430"/>
                    <a:pt x="792480" y="452120"/>
                    <a:pt x="656590" y="501650"/>
                  </a:cubicBezTo>
                  <a:cubicBezTo>
                    <a:pt x="567690" y="534670"/>
                    <a:pt x="518160" y="553720"/>
                    <a:pt x="439420" y="596900"/>
                  </a:cubicBezTo>
                  <a:cubicBezTo>
                    <a:pt x="334010" y="654050"/>
                    <a:pt x="152400" y="803910"/>
                    <a:pt x="88900" y="824230"/>
                  </a:cubicBezTo>
                  <a:cubicBezTo>
                    <a:pt x="67310" y="830580"/>
                    <a:pt x="57150" y="830580"/>
                    <a:pt x="43180" y="825500"/>
                  </a:cubicBezTo>
                  <a:cubicBezTo>
                    <a:pt x="30480" y="820420"/>
                    <a:pt x="15240" y="808990"/>
                    <a:pt x="8890" y="796290"/>
                  </a:cubicBezTo>
                  <a:cubicBezTo>
                    <a:pt x="2540" y="783590"/>
                    <a:pt x="0" y="765810"/>
                    <a:pt x="2540" y="751840"/>
                  </a:cubicBezTo>
                  <a:cubicBezTo>
                    <a:pt x="5080" y="737870"/>
                    <a:pt x="27940" y="713740"/>
                    <a:pt x="27940" y="713740"/>
                  </a:cubicBezTo>
                </a:path>
              </a:pathLst>
            </a:custGeom>
            <a:solidFill>
              <a:srgbClr val="BD5D19">
                <a:alpha val="69804"/>
              </a:srgbClr>
            </a:solidFill>
            <a:ln cap="sq">
              <a:noFill/>
              <a:prstDash val="solid"/>
              <a:miter/>
            </a:ln>
          </p:spPr>
        </p:sp>
      </p:grpSp>
      <p:grpSp>
        <p:nvGrpSpPr>
          <p:cNvPr name="Group 16" id="16"/>
          <p:cNvGrpSpPr/>
          <p:nvPr/>
        </p:nvGrpSpPr>
        <p:grpSpPr>
          <a:xfrm rot="0">
            <a:off x="6693218" y="3340417"/>
            <a:ext cx="300038" cy="418147"/>
            <a:chOff x="0" y="0"/>
            <a:chExt cx="400050" cy="557530"/>
          </a:xfrm>
        </p:grpSpPr>
        <p:sp>
          <p:nvSpPr>
            <p:cNvPr name="Freeform 17" id="17"/>
            <p:cNvSpPr/>
            <p:nvPr/>
          </p:nvSpPr>
          <p:spPr>
            <a:xfrm flipH="false" flipV="false" rot="0">
              <a:off x="46990" y="45720"/>
              <a:ext cx="309880" cy="464820"/>
            </a:xfrm>
            <a:custGeom>
              <a:avLst/>
              <a:gdLst/>
              <a:ahLst/>
              <a:cxnLst/>
              <a:rect r="r" b="b" t="t" l="l"/>
              <a:pathLst>
                <a:path h="464820" w="309880">
                  <a:moveTo>
                    <a:pt x="186690" y="26670"/>
                  </a:moveTo>
                  <a:cubicBezTo>
                    <a:pt x="308610" y="215900"/>
                    <a:pt x="309880" y="233680"/>
                    <a:pt x="302260" y="256540"/>
                  </a:cubicBezTo>
                  <a:cubicBezTo>
                    <a:pt x="292100" y="288290"/>
                    <a:pt x="257810" y="326390"/>
                    <a:pt x="226060" y="358140"/>
                  </a:cubicBezTo>
                  <a:cubicBezTo>
                    <a:pt x="189230" y="393700"/>
                    <a:pt x="125730" y="443230"/>
                    <a:pt x="92710" y="455930"/>
                  </a:cubicBezTo>
                  <a:cubicBezTo>
                    <a:pt x="76200" y="462280"/>
                    <a:pt x="66040" y="464820"/>
                    <a:pt x="53340" y="461010"/>
                  </a:cubicBezTo>
                  <a:cubicBezTo>
                    <a:pt x="38100" y="455930"/>
                    <a:pt x="15240" y="438150"/>
                    <a:pt x="7620" y="422910"/>
                  </a:cubicBezTo>
                  <a:cubicBezTo>
                    <a:pt x="1270" y="410210"/>
                    <a:pt x="1270" y="394970"/>
                    <a:pt x="5080" y="382270"/>
                  </a:cubicBezTo>
                  <a:cubicBezTo>
                    <a:pt x="8890" y="369570"/>
                    <a:pt x="16510" y="355600"/>
                    <a:pt x="27940" y="347980"/>
                  </a:cubicBezTo>
                  <a:cubicBezTo>
                    <a:pt x="41910" y="339090"/>
                    <a:pt x="69850" y="332740"/>
                    <a:pt x="86360" y="337820"/>
                  </a:cubicBezTo>
                  <a:cubicBezTo>
                    <a:pt x="102870" y="342900"/>
                    <a:pt x="121920" y="364490"/>
                    <a:pt x="127000" y="381000"/>
                  </a:cubicBezTo>
                  <a:cubicBezTo>
                    <a:pt x="132080" y="397510"/>
                    <a:pt x="124460" y="425450"/>
                    <a:pt x="115570" y="439420"/>
                  </a:cubicBezTo>
                  <a:cubicBezTo>
                    <a:pt x="107950" y="450850"/>
                    <a:pt x="92710" y="458470"/>
                    <a:pt x="80010" y="461010"/>
                  </a:cubicBezTo>
                  <a:cubicBezTo>
                    <a:pt x="67310" y="463550"/>
                    <a:pt x="50800" y="461010"/>
                    <a:pt x="39370" y="455930"/>
                  </a:cubicBezTo>
                  <a:cubicBezTo>
                    <a:pt x="27940" y="450850"/>
                    <a:pt x="16510" y="439420"/>
                    <a:pt x="10160" y="427990"/>
                  </a:cubicBezTo>
                  <a:cubicBezTo>
                    <a:pt x="3810" y="416560"/>
                    <a:pt x="0" y="402590"/>
                    <a:pt x="3810" y="388620"/>
                  </a:cubicBezTo>
                  <a:cubicBezTo>
                    <a:pt x="10160" y="365760"/>
                    <a:pt x="46990" y="332740"/>
                    <a:pt x="71120" y="311150"/>
                  </a:cubicBezTo>
                  <a:cubicBezTo>
                    <a:pt x="92710" y="292100"/>
                    <a:pt x="124460" y="287020"/>
                    <a:pt x="138430" y="266700"/>
                  </a:cubicBezTo>
                  <a:cubicBezTo>
                    <a:pt x="152400" y="246380"/>
                    <a:pt x="161290" y="214630"/>
                    <a:pt x="154940" y="189230"/>
                  </a:cubicBezTo>
                  <a:cubicBezTo>
                    <a:pt x="147320" y="157480"/>
                    <a:pt x="90170" y="120650"/>
                    <a:pt x="80010" y="92710"/>
                  </a:cubicBezTo>
                  <a:cubicBezTo>
                    <a:pt x="73660" y="76200"/>
                    <a:pt x="71120" y="60960"/>
                    <a:pt x="76200" y="46990"/>
                  </a:cubicBezTo>
                  <a:cubicBezTo>
                    <a:pt x="82550" y="31750"/>
                    <a:pt x="102870" y="11430"/>
                    <a:pt x="118110" y="5080"/>
                  </a:cubicBezTo>
                  <a:cubicBezTo>
                    <a:pt x="132080" y="0"/>
                    <a:pt x="151130" y="2540"/>
                    <a:pt x="162560" y="7620"/>
                  </a:cubicBezTo>
                  <a:cubicBezTo>
                    <a:pt x="172720" y="11430"/>
                    <a:pt x="186690" y="26670"/>
                    <a:pt x="186690" y="26670"/>
                  </a:cubicBezTo>
                </a:path>
              </a:pathLst>
            </a:custGeom>
            <a:solidFill>
              <a:srgbClr val="BD5D19">
                <a:alpha val="69804"/>
              </a:srgbClr>
            </a:solidFill>
            <a:ln cap="sq">
              <a:noFill/>
              <a:prstDash val="solid"/>
              <a:miter/>
            </a:ln>
          </p:spPr>
        </p:sp>
      </p:grpSp>
      <p:grpSp>
        <p:nvGrpSpPr>
          <p:cNvPr name="Group 18" id="18"/>
          <p:cNvGrpSpPr/>
          <p:nvPr/>
        </p:nvGrpSpPr>
        <p:grpSpPr>
          <a:xfrm rot="0">
            <a:off x="11045190" y="4476750"/>
            <a:ext cx="228600" cy="834390"/>
            <a:chOff x="0" y="0"/>
            <a:chExt cx="304800" cy="1112520"/>
          </a:xfrm>
        </p:grpSpPr>
        <p:sp>
          <p:nvSpPr>
            <p:cNvPr name="Freeform 19" id="19"/>
            <p:cNvSpPr/>
            <p:nvPr/>
          </p:nvSpPr>
          <p:spPr>
            <a:xfrm flipH="false" flipV="false" rot="0">
              <a:off x="44450" y="50800"/>
              <a:ext cx="218440" cy="1012190"/>
            </a:xfrm>
            <a:custGeom>
              <a:avLst/>
              <a:gdLst/>
              <a:ahLst/>
              <a:cxnLst/>
              <a:rect r="r" b="b" t="t" l="l"/>
              <a:pathLst>
                <a:path h="1012190" w="218440">
                  <a:moveTo>
                    <a:pt x="132080" y="57150"/>
                  </a:moveTo>
                  <a:cubicBezTo>
                    <a:pt x="161290" y="374650"/>
                    <a:pt x="147320" y="468630"/>
                    <a:pt x="154940" y="568960"/>
                  </a:cubicBezTo>
                  <a:cubicBezTo>
                    <a:pt x="162560" y="685800"/>
                    <a:pt x="218440" y="875030"/>
                    <a:pt x="209550" y="943610"/>
                  </a:cubicBezTo>
                  <a:cubicBezTo>
                    <a:pt x="205740" y="970280"/>
                    <a:pt x="198120" y="986790"/>
                    <a:pt x="185420" y="998220"/>
                  </a:cubicBezTo>
                  <a:cubicBezTo>
                    <a:pt x="175260" y="1007110"/>
                    <a:pt x="160020" y="1012190"/>
                    <a:pt x="146050" y="1010920"/>
                  </a:cubicBezTo>
                  <a:cubicBezTo>
                    <a:pt x="129540" y="1009650"/>
                    <a:pt x="104140" y="996950"/>
                    <a:pt x="93980" y="984250"/>
                  </a:cubicBezTo>
                  <a:cubicBezTo>
                    <a:pt x="85090" y="974090"/>
                    <a:pt x="81280" y="958850"/>
                    <a:pt x="82550" y="944880"/>
                  </a:cubicBezTo>
                  <a:cubicBezTo>
                    <a:pt x="85090" y="928370"/>
                    <a:pt x="100330" y="904240"/>
                    <a:pt x="113030" y="894080"/>
                  </a:cubicBezTo>
                  <a:cubicBezTo>
                    <a:pt x="124460" y="886460"/>
                    <a:pt x="139700" y="883920"/>
                    <a:pt x="152400" y="885190"/>
                  </a:cubicBezTo>
                  <a:cubicBezTo>
                    <a:pt x="165100" y="886460"/>
                    <a:pt x="180340" y="891540"/>
                    <a:pt x="189230" y="901700"/>
                  </a:cubicBezTo>
                  <a:cubicBezTo>
                    <a:pt x="200660" y="914400"/>
                    <a:pt x="209550" y="941070"/>
                    <a:pt x="208280" y="957580"/>
                  </a:cubicBezTo>
                  <a:cubicBezTo>
                    <a:pt x="207010" y="971550"/>
                    <a:pt x="199390" y="984250"/>
                    <a:pt x="190500" y="993140"/>
                  </a:cubicBezTo>
                  <a:cubicBezTo>
                    <a:pt x="181610" y="1002030"/>
                    <a:pt x="167640" y="1010920"/>
                    <a:pt x="153670" y="1010920"/>
                  </a:cubicBezTo>
                  <a:cubicBezTo>
                    <a:pt x="137160" y="1012190"/>
                    <a:pt x="109220" y="1000760"/>
                    <a:pt x="97790" y="989330"/>
                  </a:cubicBezTo>
                  <a:cubicBezTo>
                    <a:pt x="87630" y="980440"/>
                    <a:pt x="87630" y="971550"/>
                    <a:pt x="82550" y="952500"/>
                  </a:cubicBezTo>
                  <a:cubicBezTo>
                    <a:pt x="66040" y="892810"/>
                    <a:pt x="35560" y="685800"/>
                    <a:pt x="27940" y="568960"/>
                  </a:cubicBezTo>
                  <a:cubicBezTo>
                    <a:pt x="21590" y="471170"/>
                    <a:pt x="34290" y="386080"/>
                    <a:pt x="30480" y="299720"/>
                  </a:cubicBezTo>
                  <a:cubicBezTo>
                    <a:pt x="26670" y="219710"/>
                    <a:pt x="0" y="119380"/>
                    <a:pt x="6350" y="69850"/>
                  </a:cubicBezTo>
                  <a:cubicBezTo>
                    <a:pt x="10160" y="44450"/>
                    <a:pt x="16510" y="26670"/>
                    <a:pt x="27940" y="15240"/>
                  </a:cubicBezTo>
                  <a:cubicBezTo>
                    <a:pt x="38100" y="5080"/>
                    <a:pt x="57150" y="0"/>
                    <a:pt x="71120" y="0"/>
                  </a:cubicBezTo>
                  <a:cubicBezTo>
                    <a:pt x="85090" y="0"/>
                    <a:pt x="102870" y="7620"/>
                    <a:pt x="113030" y="17780"/>
                  </a:cubicBezTo>
                  <a:cubicBezTo>
                    <a:pt x="123190" y="26670"/>
                    <a:pt x="132080" y="57150"/>
                    <a:pt x="132080" y="57150"/>
                  </a:cubicBezTo>
                </a:path>
              </a:pathLst>
            </a:custGeom>
            <a:solidFill>
              <a:srgbClr val="BD5D19">
                <a:alpha val="69804"/>
              </a:srgbClr>
            </a:solidFill>
            <a:ln cap="sq">
              <a:noFill/>
              <a:prstDash val="solid"/>
              <a:miter/>
            </a:ln>
          </p:spPr>
        </p:sp>
      </p:grpSp>
      <p:grpSp>
        <p:nvGrpSpPr>
          <p:cNvPr name="Group 20" id="20"/>
          <p:cNvGrpSpPr/>
          <p:nvPr/>
        </p:nvGrpSpPr>
        <p:grpSpPr>
          <a:xfrm rot="0">
            <a:off x="10913745" y="5164455"/>
            <a:ext cx="457200" cy="299085"/>
            <a:chOff x="0" y="0"/>
            <a:chExt cx="609600" cy="398780"/>
          </a:xfrm>
        </p:grpSpPr>
        <p:sp>
          <p:nvSpPr>
            <p:cNvPr name="Freeform 21" id="21"/>
            <p:cNvSpPr/>
            <p:nvPr/>
          </p:nvSpPr>
          <p:spPr>
            <a:xfrm flipH="false" flipV="false" rot="0">
              <a:off x="49530" y="50800"/>
              <a:ext cx="511810" cy="298450"/>
            </a:xfrm>
            <a:custGeom>
              <a:avLst/>
              <a:gdLst/>
              <a:ahLst/>
              <a:cxnLst/>
              <a:rect r="r" b="b" t="t" l="l"/>
              <a:pathLst>
                <a:path h="298450" w="511810">
                  <a:moveTo>
                    <a:pt x="105410" y="15240"/>
                  </a:moveTo>
                  <a:cubicBezTo>
                    <a:pt x="335280" y="160020"/>
                    <a:pt x="397510" y="50800"/>
                    <a:pt x="436880" y="45720"/>
                  </a:cubicBezTo>
                  <a:cubicBezTo>
                    <a:pt x="459740" y="43180"/>
                    <a:pt x="481330" y="53340"/>
                    <a:pt x="492760" y="66040"/>
                  </a:cubicBezTo>
                  <a:cubicBezTo>
                    <a:pt x="504190" y="78740"/>
                    <a:pt x="511810" y="106680"/>
                    <a:pt x="508000" y="123190"/>
                  </a:cubicBezTo>
                  <a:cubicBezTo>
                    <a:pt x="504190" y="139700"/>
                    <a:pt x="486410" y="161290"/>
                    <a:pt x="469900" y="167640"/>
                  </a:cubicBezTo>
                  <a:cubicBezTo>
                    <a:pt x="453390" y="173990"/>
                    <a:pt x="424180" y="170180"/>
                    <a:pt x="410210" y="160020"/>
                  </a:cubicBezTo>
                  <a:cubicBezTo>
                    <a:pt x="396240" y="149860"/>
                    <a:pt x="383540" y="125730"/>
                    <a:pt x="383540" y="107950"/>
                  </a:cubicBezTo>
                  <a:cubicBezTo>
                    <a:pt x="383540" y="90170"/>
                    <a:pt x="398780" y="66040"/>
                    <a:pt x="411480" y="55880"/>
                  </a:cubicBezTo>
                  <a:cubicBezTo>
                    <a:pt x="421640" y="46990"/>
                    <a:pt x="438150" y="44450"/>
                    <a:pt x="450850" y="45720"/>
                  </a:cubicBezTo>
                  <a:cubicBezTo>
                    <a:pt x="463550" y="46990"/>
                    <a:pt x="478790" y="52070"/>
                    <a:pt x="488950" y="60960"/>
                  </a:cubicBezTo>
                  <a:cubicBezTo>
                    <a:pt x="499110" y="68580"/>
                    <a:pt x="506730" y="82550"/>
                    <a:pt x="509270" y="95250"/>
                  </a:cubicBezTo>
                  <a:cubicBezTo>
                    <a:pt x="511810" y="107950"/>
                    <a:pt x="511810" y="120650"/>
                    <a:pt x="504190" y="135890"/>
                  </a:cubicBezTo>
                  <a:cubicBezTo>
                    <a:pt x="487680" y="170180"/>
                    <a:pt x="415290" y="241300"/>
                    <a:pt x="374650" y="267970"/>
                  </a:cubicBezTo>
                  <a:cubicBezTo>
                    <a:pt x="346710" y="285750"/>
                    <a:pt x="322580" y="298450"/>
                    <a:pt x="294640" y="297180"/>
                  </a:cubicBezTo>
                  <a:cubicBezTo>
                    <a:pt x="265430" y="295910"/>
                    <a:pt x="237490" y="278130"/>
                    <a:pt x="203200" y="257810"/>
                  </a:cubicBezTo>
                  <a:cubicBezTo>
                    <a:pt x="149860" y="224790"/>
                    <a:pt x="39370" y="140970"/>
                    <a:pt x="13970" y="101600"/>
                  </a:cubicBezTo>
                  <a:cubicBezTo>
                    <a:pt x="2540" y="85090"/>
                    <a:pt x="0" y="72390"/>
                    <a:pt x="1270" y="58420"/>
                  </a:cubicBezTo>
                  <a:cubicBezTo>
                    <a:pt x="2540" y="44450"/>
                    <a:pt x="11430" y="27940"/>
                    <a:pt x="21590" y="17780"/>
                  </a:cubicBezTo>
                  <a:cubicBezTo>
                    <a:pt x="31750" y="7620"/>
                    <a:pt x="48260" y="0"/>
                    <a:pt x="62230" y="0"/>
                  </a:cubicBezTo>
                  <a:cubicBezTo>
                    <a:pt x="76200" y="0"/>
                    <a:pt x="105410" y="15240"/>
                    <a:pt x="105410" y="15240"/>
                  </a:cubicBezTo>
                </a:path>
              </a:pathLst>
            </a:custGeom>
            <a:solidFill>
              <a:srgbClr val="BD5D19">
                <a:alpha val="69804"/>
              </a:srgbClr>
            </a:solidFill>
            <a:ln cap="sq">
              <a:noFill/>
              <a:prstDash val="solid"/>
              <a:miter/>
            </a:ln>
          </p:spPr>
        </p:sp>
      </p:grpSp>
      <p:grpSp>
        <p:nvGrpSpPr>
          <p:cNvPr name="Group 22" id="22"/>
          <p:cNvGrpSpPr/>
          <p:nvPr/>
        </p:nvGrpSpPr>
        <p:grpSpPr>
          <a:xfrm rot="0">
            <a:off x="7391400" y="6798945"/>
            <a:ext cx="5690235" cy="980123"/>
            <a:chOff x="0" y="0"/>
            <a:chExt cx="7586980" cy="1306830"/>
          </a:xfrm>
        </p:grpSpPr>
        <p:sp>
          <p:nvSpPr>
            <p:cNvPr name="Freeform 23" id="23"/>
            <p:cNvSpPr/>
            <p:nvPr/>
          </p:nvSpPr>
          <p:spPr>
            <a:xfrm flipH="false" flipV="false" rot="0">
              <a:off x="46990" y="46990"/>
              <a:ext cx="7489190" cy="1211580"/>
            </a:xfrm>
            <a:custGeom>
              <a:avLst/>
              <a:gdLst/>
              <a:ahLst/>
              <a:cxnLst/>
              <a:rect r="r" b="b" t="t" l="l"/>
              <a:pathLst>
                <a:path h="1211580" w="7489190">
                  <a:moveTo>
                    <a:pt x="5619750" y="40640"/>
                  </a:moveTo>
                  <a:cubicBezTo>
                    <a:pt x="5787390" y="396240"/>
                    <a:pt x="5880100" y="510540"/>
                    <a:pt x="5979160" y="605790"/>
                  </a:cubicBezTo>
                  <a:cubicBezTo>
                    <a:pt x="6085840" y="707390"/>
                    <a:pt x="6206490" y="822960"/>
                    <a:pt x="6348730" y="881380"/>
                  </a:cubicBezTo>
                  <a:cubicBezTo>
                    <a:pt x="6501130" y="944880"/>
                    <a:pt x="6715760" y="967740"/>
                    <a:pt x="6869430" y="957580"/>
                  </a:cubicBezTo>
                  <a:cubicBezTo>
                    <a:pt x="6996430" y="948690"/>
                    <a:pt x="7120890" y="918210"/>
                    <a:pt x="7209790" y="861060"/>
                  </a:cubicBezTo>
                  <a:cubicBezTo>
                    <a:pt x="7287260" y="811530"/>
                    <a:pt x="7377430" y="707390"/>
                    <a:pt x="7383780" y="654050"/>
                  </a:cubicBezTo>
                  <a:cubicBezTo>
                    <a:pt x="7387590" y="624840"/>
                    <a:pt x="7371080" y="593090"/>
                    <a:pt x="7348220" y="581660"/>
                  </a:cubicBezTo>
                  <a:cubicBezTo>
                    <a:pt x="7311390" y="563880"/>
                    <a:pt x="7218680" y="604520"/>
                    <a:pt x="7151370" y="623570"/>
                  </a:cubicBezTo>
                  <a:cubicBezTo>
                    <a:pt x="7078980" y="643890"/>
                    <a:pt x="7019290" y="665480"/>
                    <a:pt x="6927850" y="703580"/>
                  </a:cubicBezTo>
                  <a:cubicBezTo>
                    <a:pt x="6771640" y="768350"/>
                    <a:pt x="6457950" y="933450"/>
                    <a:pt x="6306820" y="995680"/>
                  </a:cubicBezTo>
                  <a:cubicBezTo>
                    <a:pt x="6223000" y="1029970"/>
                    <a:pt x="6178550" y="1045210"/>
                    <a:pt x="6107430" y="1065530"/>
                  </a:cubicBezTo>
                  <a:cubicBezTo>
                    <a:pt x="6029960" y="1088390"/>
                    <a:pt x="5960110" y="1104900"/>
                    <a:pt x="5859780" y="1121410"/>
                  </a:cubicBezTo>
                  <a:cubicBezTo>
                    <a:pt x="5708650" y="1146810"/>
                    <a:pt x="5459730" y="1172210"/>
                    <a:pt x="5285740" y="1186180"/>
                  </a:cubicBezTo>
                  <a:cubicBezTo>
                    <a:pt x="5142230" y="1197610"/>
                    <a:pt x="5026660" y="1203960"/>
                    <a:pt x="4893310" y="1207770"/>
                  </a:cubicBezTo>
                  <a:cubicBezTo>
                    <a:pt x="4753610" y="1211580"/>
                    <a:pt x="4638040" y="1210310"/>
                    <a:pt x="4462780" y="1209040"/>
                  </a:cubicBezTo>
                  <a:cubicBezTo>
                    <a:pt x="4191000" y="1206500"/>
                    <a:pt x="3764280" y="1206500"/>
                    <a:pt x="3421380" y="1187450"/>
                  </a:cubicBezTo>
                  <a:cubicBezTo>
                    <a:pt x="3084830" y="1169670"/>
                    <a:pt x="2748280" y="1141730"/>
                    <a:pt x="2421890" y="1099820"/>
                  </a:cubicBezTo>
                  <a:cubicBezTo>
                    <a:pt x="2104390" y="1059180"/>
                    <a:pt x="1725930" y="965200"/>
                    <a:pt x="1487170" y="941070"/>
                  </a:cubicBezTo>
                  <a:cubicBezTo>
                    <a:pt x="1339850" y="925830"/>
                    <a:pt x="1257300" y="923290"/>
                    <a:pt x="1127760" y="929640"/>
                  </a:cubicBezTo>
                  <a:cubicBezTo>
                    <a:pt x="972820" y="937260"/>
                    <a:pt x="792480" y="961390"/>
                    <a:pt x="622300" y="996950"/>
                  </a:cubicBezTo>
                  <a:cubicBezTo>
                    <a:pt x="443230" y="1035050"/>
                    <a:pt x="170180" y="1151890"/>
                    <a:pt x="81280" y="1154430"/>
                  </a:cubicBezTo>
                  <a:cubicBezTo>
                    <a:pt x="52070" y="1155700"/>
                    <a:pt x="35560" y="1150620"/>
                    <a:pt x="22860" y="1140460"/>
                  </a:cubicBezTo>
                  <a:cubicBezTo>
                    <a:pt x="12700" y="1132840"/>
                    <a:pt x="5080" y="1118870"/>
                    <a:pt x="3810" y="1104900"/>
                  </a:cubicBezTo>
                  <a:cubicBezTo>
                    <a:pt x="2540" y="1088390"/>
                    <a:pt x="11430" y="1060450"/>
                    <a:pt x="21590" y="1047750"/>
                  </a:cubicBezTo>
                  <a:cubicBezTo>
                    <a:pt x="30480" y="1037590"/>
                    <a:pt x="44450" y="1031240"/>
                    <a:pt x="57150" y="1029970"/>
                  </a:cubicBezTo>
                  <a:cubicBezTo>
                    <a:pt x="69850" y="1028700"/>
                    <a:pt x="86360" y="1029970"/>
                    <a:pt x="97790" y="1037590"/>
                  </a:cubicBezTo>
                  <a:cubicBezTo>
                    <a:pt x="111760" y="1046480"/>
                    <a:pt x="127000" y="1070610"/>
                    <a:pt x="129540" y="1087120"/>
                  </a:cubicBezTo>
                  <a:cubicBezTo>
                    <a:pt x="132080" y="1101090"/>
                    <a:pt x="127000" y="1116330"/>
                    <a:pt x="119380" y="1126490"/>
                  </a:cubicBezTo>
                  <a:cubicBezTo>
                    <a:pt x="113030" y="1137920"/>
                    <a:pt x="100330" y="1148080"/>
                    <a:pt x="87630" y="1151890"/>
                  </a:cubicBezTo>
                  <a:cubicBezTo>
                    <a:pt x="76200" y="1156970"/>
                    <a:pt x="59690" y="1158240"/>
                    <a:pt x="46990" y="1153160"/>
                  </a:cubicBezTo>
                  <a:cubicBezTo>
                    <a:pt x="31750" y="1146810"/>
                    <a:pt x="11430" y="1126490"/>
                    <a:pt x="5080" y="1111250"/>
                  </a:cubicBezTo>
                  <a:cubicBezTo>
                    <a:pt x="0" y="1098550"/>
                    <a:pt x="2540" y="1083310"/>
                    <a:pt x="6350" y="1070610"/>
                  </a:cubicBezTo>
                  <a:cubicBezTo>
                    <a:pt x="11430" y="1059180"/>
                    <a:pt x="15240" y="1050290"/>
                    <a:pt x="31750" y="1038860"/>
                  </a:cubicBezTo>
                  <a:cubicBezTo>
                    <a:pt x="96520" y="995680"/>
                    <a:pt x="453390" y="905510"/>
                    <a:pt x="600710" y="871220"/>
                  </a:cubicBezTo>
                  <a:cubicBezTo>
                    <a:pt x="692150" y="849630"/>
                    <a:pt x="745490" y="843280"/>
                    <a:pt x="826770" y="831850"/>
                  </a:cubicBezTo>
                  <a:cubicBezTo>
                    <a:pt x="920750" y="819150"/>
                    <a:pt x="1024890" y="806450"/>
                    <a:pt x="1131570" y="802640"/>
                  </a:cubicBezTo>
                  <a:cubicBezTo>
                    <a:pt x="1249680" y="798830"/>
                    <a:pt x="1353820" y="800100"/>
                    <a:pt x="1506220" y="815340"/>
                  </a:cubicBezTo>
                  <a:cubicBezTo>
                    <a:pt x="1747520" y="839470"/>
                    <a:pt x="2120900" y="933450"/>
                    <a:pt x="2437130" y="974090"/>
                  </a:cubicBezTo>
                  <a:cubicBezTo>
                    <a:pt x="2760980" y="1016000"/>
                    <a:pt x="3092450" y="1042670"/>
                    <a:pt x="3426460" y="1060450"/>
                  </a:cubicBezTo>
                  <a:cubicBezTo>
                    <a:pt x="3768090" y="1079500"/>
                    <a:pt x="4193540" y="1079500"/>
                    <a:pt x="4462780" y="1082040"/>
                  </a:cubicBezTo>
                  <a:cubicBezTo>
                    <a:pt x="4635500" y="1083310"/>
                    <a:pt x="4748530" y="1084580"/>
                    <a:pt x="4886960" y="1080770"/>
                  </a:cubicBezTo>
                  <a:cubicBezTo>
                    <a:pt x="5019040" y="1076960"/>
                    <a:pt x="5132070" y="1070610"/>
                    <a:pt x="5273040" y="1059180"/>
                  </a:cubicBezTo>
                  <a:cubicBezTo>
                    <a:pt x="5441950" y="1045210"/>
                    <a:pt x="5685790" y="1022350"/>
                    <a:pt x="5831840" y="998220"/>
                  </a:cubicBezTo>
                  <a:cubicBezTo>
                    <a:pt x="5927090" y="981710"/>
                    <a:pt x="5991860" y="965200"/>
                    <a:pt x="6065520" y="944880"/>
                  </a:cubicBezTo>
                  <a:cubicBezTo>
                    <a:pt x="6132830" y="925830"/>
                    <a:pt x="6174740" y="913130"/>
                    <a:pt x="6254750" y="880110"/>
                  </a:cubicBezTo>
                  <a:cubicBezTo>
                    <a:pt x="6404610" y="819150"/>
                    <a:pt x="6722110" y="648970"/>
                    <a:pt x="6885940" y="582930"/>
                  </a:cubicBezTo>
                  <a:cubicBezTo>
                    <a:pt x="6986270" y="542290"/>
                    <a:pt x="7049770" y="514350"/>
                    <a:pt x="7133590" y="497840"/>
                  </a:cubicBezTo>
                  <a:cubicBezTo>
                    <a:pt x="7214870" y="481330"/>
                    <a:pt x="7321550" y="450850"/>
                    <a:pt x="7382510" y="480060"/>
                  </a:cubicBezTo>
                  <a:cubicBezTo>
                    <a:pt x="7435850" y="505460"/>
                    <a:pt x="7489190" y="576580"/>
                    <a:pt x="7489190" y="638810"/>
                  </a:cubicBezTo>
                  <a:cubicBezTo>
                    <a:pt x="7489190" y="730250"/>
                    <a:pt x="7362190" y="900430"/>
                    <a:pt x="7258050" y="974090"/>
                  </a:cubicBezTo>
                  <a:cubicBezTo>
                    <a:pt x="7151370" y="1049020"/>
                    <a:pt x="7001510" y="1075690"/>
                    <a:pt x="6854190" y="1083310"/>
                  </a:cubicBezTo>
                  <a:cubicBezTo>
                    <a:pt x="6680200" y="1092200"/>
                    <a:pt x="6445250" y="1057910"/>
                    <a:pt x="6278880" y="985520"/>
                  </a:cubicBezTo>
                  <a:cubicBezTo>
                    <a:pt x="6125210" y="919480"/>
                    <a:pt x="5995670" y="796290"/>
                    <a:pt x="5881370" y="685800"/>
                  </a:cubicBezTo>
                  <a:cubicBezTo>
                    <a:pt x="5774690" y="581660"/>
                    <a:pt x="5673090" y="454660"/>
                    <a:pt x="5608320" y="344170"/>
                  </a:cubicBezTo>
                  <a:cubicBezTo>
                    <a:pt x="5556250" y="256540"/>
                    <a:pt x="5511800" y="144780"/>
                    <a:pt x="5502910" y="88900"/>
                  </a:cubicBezTo>
                  <a:cubicBezTo>
                    <a:pt x="5499100" y="63500"/>
                    <a:pt x="5500370" y="44450"/>
                    <a:pt x="5507990" y="30480"/>
                  </a:cubicBezTo>
                  <a:cubicBezTo>
                    <a:pt x="5515610" y="17780"/>
                    <a:pt x="5530850" y="7620"/>
                    <a:pt x="5544820" y="3810"/>
                  </a:cubicBezTo>
                  <a:cubicBezTo>
                    <a:pt x="5558790" y="0"/>
                    <a:pt x="5576570" y="1270"/>
                    <a:pt x="5589270" y="7620"/>
                  </a:cubicBezTo>
                  <a:cubicBezTo>
                    <a:pt x="5601970" y="13970"/>
                    <a:pt x="5619750" y="40640"/>
                    <a:pt x="5619750" y="40640"/>
                  </a:cubicBezTo>
                </a:path>
              </a:pathLst>
            </a:custGeom>
            <a:solidFill>
              <a:srgbClr val="C04A59">
                <a:alpha val="69804"/>
              </a:srgbClr>
            </a:solidFill>
            <a:ln cap="sq">
              <a:noFill/>
              <a:prstDash val="solid"/>
              <a:miter/>
            </a:ln>
          </p:spPr>
        </p:sp>
      </p:grpSp>
      <p:grpSp>
        <p:nvGrpSpPr>
          <p:cNvPr name="Group 24" id="24"/>
          <p:cNvGrpSpPr/>
          <p:nvPr/>
        </p:nvGrpSpPr>
        <p:grpSpPr>
          <a:xfrm rot="0">
            <a:off x="7330440" y="7390447"/>
            <a:ext cx="418147" cy="452438"/>
            <a:chOff x="0" y="0"/>
            <a:chExt cx="557530" cy="603250"/>
          </a:xfrm>
        </p:grpSpPr>
        <p:sp>
          <p:nvSpPr>
            <p:cNvPr name="Freeform 25" id="25"/>
            <p:cNvSpPr/>
            <p:nvPr/>
          </p:nvSpPr>
          <p:spPr>
            <a:xfrm flipH="false" flipV="false" rot="0">
              <a:off x="36830" y="50800"/>
              <a:ext cx="472440" cy="505460"/>
            </a:xfrm>
            <a:custGeom>
              <a:avLst/>
              <a:gdLst/>
              <a:ahLst/>
              <a:cxnLst/>
              <a:rect r="r" b="b" t="t" l="l"/>
              <a:pathLst>
                <a:path h="505460" w="472440">
                  <a:moveTo>
                    <a:pt x="241300" y="97790"/>
                  </a:moveTo>
                  <a:cubicBezTo>
                    <a:pt x="138430" y="336550"/>
                    <a:pt x="394970" y="345440"/>
                    <a:pt x="441960" y="384810"/>
                  </a:cubicBezTo>
                  <a:cubicBezTo>
                    <a:pt x="462280" y="401320"/>
                    <a:pt x="469900" y="419100"/>
                    <a:pt x="469900" y="436880"/>
                  </a:cubicBezTo>
                  <a:cubicBezTo>
                    <a:pt x="469900" y="454660"/>
                    <a:pt x="455930" y="480060"/>
                    <a:pt x="443230" y="490220"/>
                  </a:cubicBezTo>
                  <a:cubicBezTo>
                    <a:pt x="433070" y="499110"/>
                    <a:pt x="416560" y="501650"/>
                    <a:pt x="403860" y="501650"/>
                  </a:cubicBezTo>
                  <a:cubicBezTo>
                    <a:pt x="391160" y="501650"/>
                    <a:pt x="375920" y="496570"/>
                    <a:pt x="365760" y="487680"/>
                  </a:cubicBezTo>
                  <a:cubicBezTo>
                    <a:pt x="354330" y="476250"/>
                    <a:pt x="341630" y="449580"/>
                    <a:pt x="342900" y="431800"/>
                  </a:cubicBezTo>
                  <a:cubicBezTo>
                    <a:pt x="344170" y="414020"/>
                    <a:pt x="360680" y="391160"/>
                    <a:pt x="375920" y="382270"/>
                  </a:cubicBezTo>
                  <a:cubicBezTo>
                    <a:pt x="391160" y="373380"/>
                    <a:pt x="420370" y="373380"/>
                    <a:pt x="435610" y="381000"/>
                  </a:cubicBezTo>
                  <a:cubicBezTo>
                    <a:pt x="450850" y="388620"/>
                    <a:pt x="467360" y="414020"/>
                    <a:pt x="469900" y="430530"/>
                  </a:cubicBezTo>
                  <a:cubicBezTo>
                    <a:pt x="472440" y="443230"/>
                    <a:pt x="467360" y="458470"/>
                    <a:pt x="461010" y="469900"/>
                  </a:cubicBezTo>
                  <a:cubicBezTo>
                    <a:pt x="454660" y="481330"/>
                    <a:pt x="445770" y="492760"/>
                    <a:pt x="430530" y="496570"/>
                  </a:cubicBezTo>
                  <a:cubicBezTo>
                    <a:pt x="398780" y="505460"/>
                    <a:pt x="320040" y="482600"/>
                    <a:pt x="269240" y="467360"/>
                  </a:cubicBezTo>
                  <a:cubicBezTo>
                    <a:pt x="219710" y="453390"/>
                    <a:pt x="171450" y="436880"/>
                    <a:pt x="128270" y="410210"/>
                  </a:cubicBezTo>
                  <a:cubicBezTo>
                    <a:pt x="86360" y="383540"/>
                    <a:pt x="30480" y="347980"/>
                    <a:pt x="13970" y="309880"/>
                  </a:cubicBezTo>
                  <a:cubicBezTo>
                    <a:pt x="0" y="276860"/>
                    <a:pt x="6350" y="240030"/>
                    <a:pt x="19050" y="200660"/>
                  </a:cubicBezTo>
                  <a:cubicBezTo>
                    <a:pt x="38100" y="144780"/>
                    <a:pt x="110490" y="45720"/>
                    <a:pt x="144780" y="17780"/>
                  </a:cubicBezTo>
                  <a:cubicBezTo>
                    <a:pt x="160020" y="5080"/>
                    <a:pt x="171450" y="0"/>
                    <a:pt x="185420" y="0"/>
                  </a:cubicBezTo>
                  <a:cubicBezTo>
                    <a:pt x="199390" y="0"/>
                    <a:pt x="217170" y="6350"/>
                    <a:pt x="228600" y="15240"/>
                  </a:cubicBezTo>
                  <a:cubicBezTo>
                    <a:pt x="240030" y="24130"/>
                    <a:pt x="248920" y="40640"/>
                    <a:pt x="251460" y="54610"/>
                  </a:cubicBezTo>
                  <a:cubicBezTo>
                    <a:pt x="254000" y="68580"/>
                    <a:pt x="241300" y="97790"/>
                    <a:pt x="241300" y="97790"/>
                  </a:cubicBezTo>
                </a:path>
              </a:pathLst>
            </a:custGeom>
            <a:solidFill>
              <a:srgbClr val="C04A59">
                <a:alpha val="69804"/>
              </a:srgbClr>
            </a:solidFill>
            <a:ln cap="sq">
              <a:noFill/>
              <a:prstDash val="solid"/>
              <a:miter/>
            </a:ln>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98380" y="1224304"/>
            <a:ext cx="2531391" cy="2214967"/>
          </a:xfrm>
          <a:custGeom>
            <a:avLst/>
            <a:gdLst/>
            <a:ahLst/>
            <a:cxnLst/>
            <a:rect r="r" b="b" t="t" l="l"/>
            <a:pathLst>
              <a:path h="2214967" w="2531391">
                <a:moveTo>
                  <a:pt x="0" y="0"/>
                </a:moveTo>
                <a:lnTo>
                  <a:pt x="2531391" y="0"/>
                </a:lnTo>
                <a:lnTo>
                  <a:pt x="2531391" y="2214967"/>
                </a:lnTo>
                <a:lnTo>
                  <a:pt x="0" y="2214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415995"/>
            <a:ext cx="3709340" cy="2023276"/>
          </a:xfrm>
          <a:custGeom>
            <a:avLst/>
            <a:gdLst/>
            <a:ahLst/>
            <a:cxnLst/>
            <a:rect r="r" b="b" t="t" l="l"/>
            <a:pathLst>
              <a:path h="2023276" w="3709340">
                <a:moveTo>
                  <a:pt x="0" y="0"/>
                </a:moveTo>
                <a:lnTo>
                  <a:pt x="3709340" y="0"/>
                </a:lnTo>
                <a:lnTo>
                  <a:pt x="3709340" y="2023276"/>
                </a:lnTo>
                <a:lnTo>
                  <a:pt x="0" y="2023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449164" y="3499254"/>
            <a:ext cx="868412" cy="490855"/>
          </a:xfrm>
          <a:prstGeom prst="rect">
            <a:avLst/>
          </a:prstGeom>
        </p:spPr>
        <p:txBody>
          <a:bodyPr anchor="t" rtlCol="false" tIns="0" lIns="0" bIns="0" rIns="0">
            <a:spAutoFit/>
          </a:bodyPr>
          <a:lstStyle/>
          <a:p>
            <a:pPr algn="ctr">
              <a:lnSpc>
                <a:spcPts val="3919"/>
              </a:lnSpc>
              <a:spcBef>
                <a:spcPct val="0"/>
              </a:spcBef>
            </a:pPr>
            <a:r>
              <a:rPr lang="en-US" sz="2799">
                <a:solidFill>
                  <a:srgbClr val="13235E"/>
                </a:solidFill>
                <a:latin typeface="Lazydog"/>
              </a:rPr>
              <a:t>bank</a:t>
            </a:r>
          </a:p>
        </p:txBody>
      </p:sp>
      <p:sp>
        <p:nvSpPr>
          <p:cNvPr name="TextBox 5" id="5"/>
          <p:cNvSpPr txBox="true"/>
          <p:nvPr/>
        </p:nvSpPr>
        <p:spPr>
          <a:xfrm rot="0">
            <a:off x="4990277" y="-14605"/>
            <a:ext cx="7696686" cy="1962785"/>
          </a:xfrm>
          <a:prstGeom prst="rect">
            <a:avLst/>
          </a:prstGeom>
        </p:spPr>
        <p:txBody>
          <a:bodyPr anchor="t" rtlCol="false" tIns="0" lIns="0" bIns="0" rIns="0">
            <a:spAutoFit/>
          </a:bodyPr>
          <a:lstStyle/>
          <a:p>
            <a:pPr algn="ctr">
              <a:lnSpc>
                <a:spcPts val="7840"/>
              </a:lnSpc>
            </a:pPr>
            <a:r>
              <a:rPr lang="en-US" sz="5600">
                <a:solidFill>
                  <a:srgbClr val="FCA833"/>
                </a:solidFill>
                <a:latin typeface="TC October"/>
              </a:rPr>
              <a:t>investment in</a:t>
            </a:r>
          </a:p>
          <a:p>
            <a:pPr algn="ctr">
              <a:lnSpc>
                <a:spcPts val="7840"/>
              </a:lnSpc>
              <a:spcBef>
                <a:spcPct val="0"/>
              </a:spcBef>
            </a:pPr>
            <a:r>
              <a:rPr lang="en-US" sz="5600">
                <a:solidFill>
                  <a:srgbClr val="3884FD"/>
                </a:solidFill>
                <a:latin typeface="TC October"/>
              </a:rPr>
              <a:t> MTN and mutual funds</a:t>
            </a:r>
          </a:p>
        </p:txBody>
      </p:sp>
      <p:sp>
        <p:nvSpPr>
          <p:cNvPr name="TextBox 6" id="6"/>
          <p:cNvSpPr txBox="true"/>
          <p:nvPr/>
        </p:nvSpPr>
        <p:spPr>
          <a:xfrm rot="0">
            <a:off x="13630886" y="3372596"/>
            <a:ext cx="3729930" cy="490855"/>
          </a:xfrm>
          <a:prstGeom prst="rect">
            <a:avLst/>
          </a:prstGeom>
        </p:spPr>
        <p:txBody>
          <a:bodyPr anchor="t" rtlCol="false" tIns="0" lIns="0" bIns="0" rIns="0">
            <a:spAutoFit/>
          </a:bodyPr>
          <a:lstStyle/>
          <a:p>
            <a:pPr algn="ctr">
              <a:lnSpc>
                <a:spcPts val="3919"/>
              </a:lnSpc>
              <a:spcBef>
                <a:spcPct val="0"/>
              </a:spcBef>
            </a:pPr>
            <a:r>
              <a:rPr lang="en-US" sz="2799">
                <a:solidFill>
                  <a:srgbClr val="13235E"/>
                </a:solidFill>
                <a:latin typeface="Lazydog"/>
              </a:rPr>
              <a:t>investment manager</a:t>
            </a:r>
          </a:p>
        </p:txBody>
      </p:sp>
      <p:sp>
        <p:nvSpPr>
          <p:cNvPr name="TextBox 7" id="7"/>
          <p:cNvSpPr txBox="true"/>
          <p:nvPr/>
        </p:nvSpPr>
        <p:spPr>
          <a:xfrm rot="0">
            <a:off x="6379730" y="5084919"/>
            <a:ext cx="4158545" cy="1009934"/>
          </a:xfrm>
          <a:prstGeom prst="rect">
            <a:avLst/>
          </a:prstGeom>
        </p:spPr>
        <p:txBody>
          <a:bodyPr anchor="t" rtlCol="false" tIns="0" lIns="0" bIns="0" rIns="0">
            <a:spAutoFit/>
          </a:bodyPr>
          <a:lstStyle/>
          <a:p>
            <a:pPr algn="ctr" marL="0" indent="0" lvl="0">
              <a:lnSpc>
                <a:spcPts val="4113"/>
              </a:lnSpc>
            </a:pPr>
            <a:r>
              <a:rPr lang="en-US" sz="2742">
                <a:solidFill>
                  <a:srgbClr val="243762"/>
                </a:solidFill>
                <a:latin typeface="Nunito"/>
              </a:rPr>
              <a:t>without checking debtor information on slik</a:t>
            </a:r>
          </a:p>
        </p:txBody>
      </p:sp>
      <p:sp>
        <p:nvSpPr>
          <p:cNvPr name="TextBox 8" id="8"/>
          <p:cNvSpPr txBox="true"/>
          <p:nvPr/>
        </p:nvSpPr>
        <p:spPr>
          <a:xfrm rot="0">
            <a:off x="6921475" y="2795266"/>
            <a:ext cx="4445050" cy="490855"/>
          </a:xfrm>
          <a:prstGeom prst="rect">
            <a:avLst/>
          </a:prstGeom>
        </p:spPr>
        <p:txBody>
          <a:bodyPr anchor="t" rtlCol="false" tIns="0" lIns="0" bIns="0" rIns="0">
            <a:spAutoFit/>
          </a:bodyPr>
          <a:lstStyle/>
          <a:p>
            <a:pPr>
              <a:lnSpc>
                <a:spcPts val="3919"/>
              </a:lnSpc>
              <a:spcBef>
                <a:spcPct val="0"/>
              </a:spcBef>
            </a:pPr>
            <a:r>
              <a:rPr lang="en-US" sz="2799">
                <a:solidFill>
                  <a:srgbClr val="13235E"/>
                </a:solidFill>
                <a:latin typeface="Lazydog"/>
              </a:rPr>
              <a:t>Subscript mutual funds</a:t>
            </a:r>
          </a:p>
        </p:txBody>
      </p:sp>
      <p:sp>
        <p:nvSpPr>
          <p:cNvPr name="TextBox 9" id="9"/>
          <p:cNvSpPr txBox="true"/>
          <p:nvPr/>
        </p:nvSpPr>
        <p:spPr>
          <a:xfrm rot="0">
            <a:off x="1956891" y="4644229"/>
            <a:ext cx="1876425" cy="986155"/>
          </a:xfrm>
          <a:prstGeom prst="rect">
            <a:avLst/>
          </a:prstGeom>
        </p:spPr>
        <p:txBody>
          <a:bodyPr anchor="t" rtlCol="false" tIns="0" lIns="0" bIns="0" rIns="0">
            <a:spAutoFit/>
          </a:bodyPr>
          <a:lstStyle/>
          <a:p>
            <a:pPr>
              <a:lnSpc>
                <a:spcPts val="3919"/>
              </a:lnSpc>
            </a:pPr>
            <a:r>
              <a:rPr lang="en-US" sz="2799">
                <a:solidFill>
                  <a:srgbClr val="FCA833"/>
                </a:solidFill>
                <a:latin typeface="Lazydog"/>
              </a:rPr>
              <a:t>Guidelines</a:t>
            </a:r>
          </a:p>
          <a:p>
            <a:pPr algn="ctr">
              <a:lnSpc>
                <a:spcPts val="3919"/>
              </a:lnSpc>
              <a:spcBef>
                <a:spcPct val="0"/>
              </a:spcBef>
            </a:pPr>
            <a:r>
              <a:rPr lang="en-US" sz="2799">
                <a:solidFill>
                  <a:srgbClr val="FCA833"/>
                </a:solidFill>
                <a:latin typeface="Lazydog"/>
              </a:rPr>
              <a:t>changes</a:t>
            </a:r>
          </a:p>
        </p:txBody>
      </p:sp>
      <p:sp>
        <p:nvSpPr>
          <p:cNvPr name="TextBox 10" id="10"/>
          <p:cNvSpPr txBox="true"/>
          <p:nvPr/>
        </p:nvSpPr>
        <p:spPr>
          <a:xfrm rot="0">
            <a:off x="6712802" y="4644229"/>
            <a:ext cx="3492401" cy="986155"/>
          </a:xfrm>
          <a:prstGeom prst="rect">
            <a:avLst/>
          </a:prstGeom>
        </p:spPr>
        <p:txBody>
          <a:bodyPr anchor="t" rtlCol="false" tIns="0" lIns="0" bIns="0" rIns="0">
            <a:spAutoFit/>
          </a:bodyPr>
          <a:lstStyle/>
          <a:p>
            <a:pPr>
              <a:lnSpc>
                <a:spcPts val="3919"/>
              </a:lnSpc>
            </a:pPr>
            <a:r>
              <a:rPr lang="en-US" sz="2799">
                <a:solidFill>
                  <a:srgbClr val="FCA833"/>
                </a:solidFill>
                <a:latin typeface="Lazydog"/>
              </a:rPr>
              <a:t>breaking the rules</a:t>
            </a:r>
          </a:p>
          <a:p>
            <a:pPr algn="ctr">
              <a:lnSpc>
                <a:spcPts val="3919"/>
              </a:lnSpc>
              <a:spcBef>
                <a:spcPct val="0"/>
              </a:spcBef>
            </a:pPr>
          </a:p>
        </p:txBody>
      </p:sp>
      <p:sp>
        <p:nvSpPr>
          <p:cNvPr name="TextBox 11" id="11"/>
          <p:cNvSpPr txBox="true"/>
          <p:nvPr/>
        </p:nvSpPr>
        <p:spPr>
          <a:xfrm rot="0">
            <a:off x="12471227" y="5084919"/>
            <a:ext cx="4158545" cy="1009934"/>
          </a:xfrm>
          <a:prstGeom prst="rect">
            <a:avLst/>
          </a:prstGeom>
        </p:spPr>
        <p:txBody>
          <a:bodyPr anchor="t" rtlCol="false" tIns="0" lIns="0" bIns="0" rIns="0">
            <a:spAutoFit/>
          </a:bodyPr>
          <a:lstStyle/>
          <a:p>
            <a:pPr algn="ctr" marL="0" indent="0" lvl="0">
              <a:lnSpc>
                <a:spcPts val="4113"/>
              </a:lnSpc>
            </a:pPr>
            <a:r>
              <a:rPr lang="en-US" sz="2742">
                <a:solidFill>
                  <a:srgbClr val="243762"/>
                </a:solidFill>
                <a:latin typeface="Nunito"/>
              </a:rPr>
              <a:t>sale of bonds at unreasonable prices</a:t>
            </a:r>
          </a:p>
        </p:txBody>
      </p:sp>
      <p:sp>
        <p:nvSpPr>
          <p:cNvPr name="TextBox 12" id="12"/>
          <p:cNvSpPr txBox="true"/>
          <p:nvPr/>
        </p:nvSpPr>
        <p:spPr>
          <a:xfrm rot="0">
            <a:off x="14155435" y="4644229"/>
            <a:ext cx="790129" cy="490855"/>
          </a:xfrm>
          <a:prstGeom prst="rect">
            <a:avLst/>
          </a:prstGeom>
        </p:spPr>
        <p:txBody>
          <a:bodyPr anchor="t" rtlCol="false" tIns="0" lIns="0" bIns="0" rIns="0">
            <a:spAutoFit/>
          </a:bodyPr>
          <a:lstStyle/>
          <a:p>
            <a:pPr algn="ctr">
              <a:lnSpc>
                <a:spcPts val="3919"/>
              </a:lnSpc>
              <a:spcBef>
                <a:spcPct val="0"/>
              </a:spcBef>
            </a:pPr>
            <a:r>
              <a:rPr lang="en-US" sz="2799">
                <a:solidFill>
                  <a:srgbClr val="FCA833"/>
                </a:solidFill>
                <a:latin typeface="Lazydog"/>
              </a:rPr>
              <a:t>Sale</a:t>
            </a:r>
          </a:p>
        </p:txBody>
      </p:sp>
      <p:sp>
        <p:nvSpPr>
          <p:cNvPr name="TextBox 13" id="13"/>
          <p:cNvSpPr txBox="true"/>
          <p:nvPr/>
        </p:nvSpPr>
        <p:spPr>
          <a:xfrm rot="0">
            <a:off x="6406874" y="7515147"/>
            <a:ext cx="4158545" cy="1009934"/>
          </a:xfrm>
          <a:prstGeom prst="rect">
            <a:avLst/>
          </a:prstGeom>
        </p:spPr>
        <p:txBody>
          <a:bodyPr anchor="t" rtlCol="false" tIns="0" lIns="0" bIns="0" rIns="0">
            <a:spAutoFit/>
          </a:bodyPr>
          <a:lstStyle/>
          <a:p>
            <a:pPr algn="ctr" marL="0" indent="0" lvl="0">
              <a:lnSpc>
                <a:spcPts val="4113"/>
              </a:lnSpc>
            </a:pPr>
            <a:r>
              <a:rPr lang="en-US" sz="2742">
                <a:solidFill>
                  <a:srgbClr val="243762"/>
                </a:solidFill>
                <a:latin typeface="Nunito"/>
              </a:rPr>
              <a:t>investment in MTN suffered a loss</a:t>
            </a:r>
          </a:p>
        </p:txBody>
      </p:sp>
      <p:sp>
        <p:nvSpPr>
          <p:cNvPr name="TextBox 14" id="14"/>
          <p:cNvSpPr txBox="true"/>
          <p:nvPr/>
        </p:nvSpPr>
        <p:spPr>
          <a:xfrm rot="0">
            <a:off x="8079697" y="7074457"/>
            <a:ext cx="812899" cy="490855"/>
          </a:xfrm>
          <a:prstGeom prst="rect">
            <a:avLst/>
          </a:prstGeom>
        </p:spPr>
        <p:txBody>
          <a:bodyPr anchor="t" rtlCol="false" tIns="0" lIns="0" bIns="0" rIns="0">
            <a:spAutoFit/>
          </a:bodyPr>
          <a:lstStyle/>
          <a:p>
            <a:pPr algn="ctr">
              <a:lnSpc>
                <a:spcPts val="3919"/>
              </a:lnSpc>
              <a:spcBef>
                <a:spcPct val="0"/>
              </a:spcBef>
            </a:pPr>
            <a:r>
              <a:rPr lang="en-US" sz="2799">
                <a:solidFill>
                  <a:srgbClr val="C04A59"/>
                </a:solidFill>
                <a:latin typeface="Lazydog"/>
              </a:rPr>
              <a:t>Loss</a:t>
            </a:r>
          </a:p>
        </p:txBody>
      </p:sp>
      <p:sp>
        <p:nvSpPr>
          <p:cNvPr name="TextBox 15" id="15"/>
          <p:cNvSpPr txBox="true"/>
          <p:nvPr/>
        </p:nvSpPr>
        <p:spPr>
          <a:xfrm rot="0">
            <a:off x="696121" y="7640403"/>
            <a:ext cx="4158545" cy="1009934"/>
          </a:xfrm>
          <a:prstGeom prst="rect">
            <a:avLst/>
          </a:prstGeom>
        </p:spPr>
        <p:txBody>
          <a:bodyPr anchor="t" rtlCol="false" tIns="0" lIns="0" bIns="0" rIns="0">
            <a:spAutoFit/>
          </a:bodyPr>
          <a:lstStyle/>
          <a:p>
            <a:pPr algn="ctr" marL="0" indent="0" lvl="0">
              <a:lnSpc>
                <a:spcPts val="4113"/>
              </a:lnSpc>
            </a:pPr>
            <a:r>
              <a:rPr lang="en-US" sz="2742">
                <a:solidFill>
                  <a:srgbClr val="243762"/>
                </a:solidFill>
                <a:latin typeface="Nunito"/>
              </a:rPr>
              <a:t>the MTN issuing company was liquidated</a:t>
            </a:r>
          </a:p>
        </p:txBody>
      </p:sp>
      <p:sp>
        <p:nvSpPr>
          <p:cNvPr name="TextBox 16" id="16"/>
          <p:cNvSpPr txBox="true"/>
          <p:nvPr/>
        </p:nvSpPr>
        <p:spPr>
          <a:xfrm rot="0">
            <a:off x="1824009" y="7199713"/>
            <a:ext cx="2009307" cy="1037639"/>
          </a:xfrm>
          <a:prstGeom prst="rect">
            <a:avLst/>
          </a:prstGeom>
        </p:spPr>
        <p:txBody>
          <a:bodyPr anchor="t" rtlCol="false" tIns="0" lIns="0" bIns="0" rIns="0">
            <a:spAutoFit/>
          </a:bodyPr>
          <a:lstStyle/>
          <a:p>
            <a:pPr algn="ctr">
              <a:lnSpc>
                <a:spcPts val="4139"/>
              </a:lnSpc>
            </a:pPr>
            <a:r>
              <a:rPr lang="en-US" sz="2956">
                <a:solidFill>
                  <a:srgbClr val="C04A59"/>
                </a:solidFill>
                <a:latin typeface="Lazydog"/>
              </a:rPr>
              <a:t>liquidated</a:t>
            </a:r>
          </a:p>
          <a:p>
            <a:pPr algn="ctr">
              <a:lnSpc>
                <a:spcPts val="4139"/>
              </a:lnSpc>
              <a:spcBef>
                <a:spcPct val="0"/>
              </a:spcBef>
            </a:pPr>
          </a:p>
        </p:txBody>
      </p:sp>
      <p:sp>
        <p:nvSpPr>
          <p:cNvPr name="TextBox 17" id="17"/>
          <p:cNvSpPr txBox="true"/>
          <p:nvPr/>
        </p:nvSpPr>
        <p:spPr>
          <a:xfrm rot="0">
            <a:off x="12471227" y="7515147"/>
            <a:ext cx="4158545" cy="1009934"/>
          </a:xfrm>
          <a:prstGeom prst="rect">
            <a:avLst/>
          </a:prstGeom>
        </p:spPr>
        <p:txBody>
          <a:bodyPr anchor="t" rtlCol="false" tIns="0" lIns="0" bIns="0" rIns="0">
            <a:spAutoFit/>
          </a:bodyPr>
          <a:lstStyle/>
          <a:p>
            <a:pPr algn="ctr">
              <a:lnSpc>
                <a:spcPts val="4113"/>
              </a:lnSpc>
            </a:pPr>
            <a:r>
              <a:rPr lang="en-US" sz="2742">
                <a:solidFill>
                  <a:srgbClr val="243762"/>
                </a:solidFill>
                <a:latin typeface="Nunito"/>
              </a:rPr>
              <a:t>gain on the sale of bonds</a:t>
            </a:r>
          </a:p>
          <a:p>
            <a:pPr algn="ctr" marL="0" indent="0" lvl="0">
              <a:lnSpc>
                <a:spcPts val="4113"/>
              </a:lnSpc>
            </a:pPr>
          </a:p>
        </p:txBody>
      </p:sp>
      <p:sp>
        <p:nvSpPr>
          <p:cNvPr name="TextBox 18" id="18"/>
          <p:cNvSpPr txBox="true"/>
          <p:nvPr/>
        </p:nvSpPr>
        <p:spPr>
          <a:xfrm rot="0">
            <a:off x="14168234" y="7074457"/>
            <a:ext cx="764530" cy="490855"/>
          </a:xfrm>
          <a:prstGeom prst="rect">
            <a:avLst/>
          </a:prstGeom>
        </p:spPr>
        <p:txBody>
          <a:bodyPr anchor="t" rtlCol="false" tIns="0" lIns="0" bIns="0" rIns="0">
            <a:spAutoFit/>
          </a:bodyPr>
          <a:lstStyle/>
          <a:p>
            <a:pPr algn="ctr">
              <a:lnSpc>
                <a:spcPts val="3919"/>
              </a:lnSpc>
              <a:spcBef>
                <a:spcPct val="0"/>
              </a:spcBef>
            </a:pPr>
            <a:r>
              <a:rPr lang="en-US" sz="2799">
                <a:solidFill>
                  <a:srgbClr val="3ABFB5"/>
                </a:solidFill>
                <a:latin typeface="Lazydog"/>
              </a:rPr>
              <a:t>gain</a:t>
            </a:r>
          </a:p>
        </p:txBody>
      </p:sp>
      <p:sp>
        <p:nvSpPr>
          <p:cNvPr name="AutoShape 19" id="19"/>
          <p:cNvSpPr/>
          <p:nvPr/>
        </p:nvSpPr>
        <p:spPr>
          <a:xfrm>
            <a:off x="2775393" y="4007411"/>
            <a:ext cx="119711" cy="646504"/>
          </a:xfrm>
          <a:prstGeom prst="line">
            <a:avLst/>
          </a:prstGeom>
          <a:ln cap="flat" w="85725">
            <a:solidFill>
              <a:srgbClr val="ED7D70"/>
            </a:solidFill>
            <a:prstDash val="solid"/>
            <a:headEnd type="none" len="sm" w="sm"/>
            <a:tailEnd type="arrow" len="sm" w="med"/>
          </a:ln>
        </p:spPr>
      </p:sp>
      <p:sp>
        <p:nvSpPr>
          <p:cNvPr name="AutoShape 20" id="20"/>
          <p:cNvSpPr/>
          <p:nvPr/>
        </p:nvSpPr>
        <p:spPr>
          <a:xfrm>
            <a:off x="2775393" y="4007411"/>
            <a:ext cx="5824251" cy="330315"/>
          </a:xfrm>
          <a:prstGeom prst="line">
            <a:avLst/>
          </a:prstGeom>
          <a:ln cap="flat" w="85725">
            <a:solidFill>
              <a:srgbClr val="ED7D70"/>
            </a:solidFill>
            <a:prstDash val="solid"/>
            <a:headEnd type="none" len="sm" w="sm"/>
            <a:tailEnd type="arrow" len="sm" w="med"/>
          </a:ln>
        </p:spPr>
      </p:sp>
      <p:sp>
        <p:nvSpPr>
          <p:cNvPr name="AutoShape 21" id="21"/>
          <p:cNvSpPr/>
          <p:nvPr/>
        </p:nvSpPr>
        <p:spPr>
          <a:xfrm flipV="true">
            <a:off x="2775393" y="3990109"/>
            <a:ext cx="11854531" cy="17302"/>
          </a:xfrm>
          <a:prstGeom prst="line">
            <a:avLst/>
          </a:prstGeom>
          <a:ln cap="flat" w="85725">
            <a:solidFill>
              <a:srgbClr val="ED7D70"/>
            </a:solidFill>
            <a:prstDash val="solid"/>
            <a:headEnd type="none" len="sm" w="sm"/>
            <a:tailEnd type="arrow" len="sm" w="med"/>
          </a:ln>
        </p:spPr>
      </p:sp>
      <p:sp>
        <p:nvSpPr>
          <p:cNvPr name="AutoShape 22" id="22"/>
          <p:cNvSpPr/>
          <p:nvPr/>
        </p:nvSpPr>
        <p:spPr>
          <a:xfrm flipH="true">
            <a:off x="11858710" y="3074031"/>
            <a:ext cx="2239670" cy="0"/>
          </a:xfrm>
          <a:prstGeom prst="line">
            <a:avLst/>
          </a:prstGeom>
          <a:ln cap="flat" w="85725">
            <a:solidFill>
              <a:srgbClr val="ED7D70"/>
            </a:solidFill>
            <a:prstDash val="sysDot"/>
            <a:headEnd type="none" len="sm" w="sm"/>
            <a:tailEnd type="arrow" len="sm" w="med"/>
          </a:ln>
        </p:spPr>
      </p:sp>
      <p:sp>
        <p:nvSpPr>
          <p:cNvPr name="AutoShape 23" id="23"/>
          <p:cNvSpPr/>
          <p:nvPr/>
        </p:nvSpPr>
        <p:spPr>
          <a:xfrm>
            <a:off x="8459002" y="6094853"/>
            <a:ext cx="27144" cy="1046279"/>
          </a:xfrm>
          <a:prstGeom prst="line">
            <a:avLst/>
          </a:prstGeom>
          <a:ln cap="flat" w="85725">
            <a:solidFill>
              <a:srgbClr val="ED7D70"/>
            </a:solidFill>
            <a:prstDash val="sysDot"/>
            <a:headEnd type="none" len="sm" w="sm"/>
            <a:tailEnd type="arrow" len="sm" w="med"/>
          </a:ln>
        </p:spPr>
      </p:sp>
      <p:sp>
        <p:nvSpPr>
          <p:cNvPr name="AutoShape 24" id="24"/>
          <p:cNvSpPr/>
          <p:nvPr/>
        </p:nvSpPr>
        <p:spPr>
          <a:xfrm>
            <a:off x="14536927" y="6093742"/>
            <a:ext cx="27144" cy="1046279"/>
          </a:xfrm>
          <a:prstGeom prst="line">
            <a:avLst/>
          </a:prstGeom>
          <a:ln cap="flat" w="85725">
            <a:solidFill>
              <a:srgbClr val="3ABFB5"/>
            </a:solidFill>
            <a:prstDash val="sysDot"/>
            <a:headEnd type="none" len="sm" w="sm"/>
            <a:tailEnd type="arrow" len="sm" w="med"/>
          </a:ln>
        </p:spPr>
      </p:sp>
      <p:sp>
        <p:nvSpPr>
          <p:cNvPr name="AutoShape 25" id="25"/>
          <p:cNvSpPr/>
          <p:nvPr/>
        </p:nvSpPr>
        <p:spPr>
          <a:xfrm>
            <a:off x="4474869" y="7396085"/>
            <a:ext cx="2446607" cy="0"/>
          </a:xfrm>
          <a:prstGeom prst="line">
            <a:avLst/>
          </a:prstGeom>
          <a:ln cap="flat" w="85725">
            <a:solidFill>
              <a:srgbClr val="ED7D70"/>
            </a:solidFill>
            <a:prstDash val="sysDot"/>
            <a:headEnd type="none" len="sm" w="sm"/>
            <a:tailEnd type="arrow" len="sm" w="med"/>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974803" y="311280"/>
            <a:ext cx="10338394" cy="1962785"/>
          </a:xfrm>
          <a:prstGeom prst="rect">
            <a:avLst/>
          </a:prstGeom>
        </p:spPr>
        <p:txBody>
          <a:bodyPr anchor="t" rtlCol="false" tIns="0" lIns="0" bIns="0" rIns="0">
            <a:spAutoFit/>
          </a:bodyPr>
          <a:lstStyle/>
          <a:p>
            <a:pPr algn="ctr">
              <a:lnSpc>
                <a:spcPts val="7840"/>
              </a:lnSpc>
            </a:pPr>
            <a:r>
              <a:rPr lang="en-US" sz="5600">
                <a:solidFill>
                  <a:srgbClr val="243762"/>
                </a:solidFill>
                <a:latin typeface="TC October"/>
              </a:rPr>
              <a:t>ATM Issuance</a:t>
            </a:r>
          </a:p>
          <a:p>
            <a:pPr algn="ctr">
              <a:lnSpc>
                <a:spcPts val="7840"/>
              </a:lnSpc>
              <a:spcBef>
                <a:spcPct val="0"/>
              </a:spcBef>
            </a:pPr>
            <a:r>
              <a:rPr lang="en-US" sz="5600">
                <a:solidFill>
                  <a:srgbClr val="243762"/>
                </a:solidFill>
                <a:latin typeface="TC October"/>
              </a:rPr>
              <a:t>Without</a:t>
            </a:r>
            <a:r>
              <a:rPr lang="en-US" sz="5600">
                <a:solidFill>
                  <a:srgbClr val="FCA833"/>
                </a:solidFill>
                <a:latin typeface="TC October"/>
              </a:rPr>
              <a:t> Customer's Knowledge</a:t>
            </a:r>
          </a:p>
        </p:txBody>
      </p:sp>
      <p:sp>
        <p:nvSpPr>
          <p:cNvPr name="Freeform 3" id="3"/>
          <p:cNvSpPr/>
          <p:nvPr/>
        </p:nvSpPr>
        <p:spPr>
          <a:xfrm flipH="false" flipV="false" rot="0">
            <a:off x="473955" y="4269420"/>
            <a:ext cx="2206694" cy="1748160"/>
          </a:xfrm>
          <a:custGeom>
            <a:avLst/>
            <a:gdLst/>
            <a:ahLst/>
            <a:cxnLst/>
            <a:rect r="r" b="b" t="t" l="l"/>
            <a:pathLst>
              <a:path h="1748160" w="2206694">
                <a:moveTo>
                  <a:pt x="0" y="0"/>
                </a:moveTo>
                <a:lnTo>
                  <a:pt x="2206693" y="0"/>
                </a:lnTo>
                <a:lnTo>
                  <a:pt x="2206693" y="1748160"/>
                </a:lnTo>
                <a:lnTo>
                  <a:pt x="0" y="1748160"/>
                </a:lnTo>
                <a:lnTo>
                  <a:pt x="0" y="0"/>
                </a:lnTo>
                <a:close/>
              </a:path>
            </a:pathLst>
          </a:custGeom>
          <a:blipFill>
            <a:blip r:embed="rId2"/>
            <a:stretch>
              <a:fillRect l="0" t="0" r="0" b="0"/>
            </a:stretch>
          </a:blipFill>
        </p:spPr>
      </p:sp>
      <p:sp>
        <p:nvSpPr>
          <p:cNvPr name="TextBox 4" id="4"/>
          <p:cNvSpPr txBox="true"/>
          <p:nvPr/>
        </p:nvSpPr>
        <p:spPr>
          <a:xfrm rot="0">
            <a:off x="6619704" y="2910738"/>
            <a:ext cx="7090610" cy="495584"/>
          </a:xfrm>
          <a:prstGeom prst="rect">
            <a:avLst/>
          </a:prstGeom>
        </p:spPr>
        <p:txBody>
          <a:bodyPr anchor="t" rtlCol="false" tIns="0" lIns="0" bIns="0" rIns="0">
            <a:spAutoFit/>
          </a:bodyPr>
          <a:lstStyle/>
          <a:p>
            <a:pPr marL="0" indent="0" lvl="0">
              <a:lnSpc>
                <a:spcPts val="4113"/>
              </a:lnSpc>
            </a:pPr>
            <a:r>
              <a:rPr lang="en-US" sz="2742">
                <a:solidFill>
                  <a:srgbClr val="243762"/>
                </a:solidFill>
                <a:latin typeface="Nunito"/>
              </a:rPr>
              <a:t>Searching for inactive customer accounts</a:t>
            </a:r>
          </a:p>
        </p:txBody>
      </p:sp>
      <p:sp>
        <p:nvSpPr>
          <p:cNvPr name="TextBox 5" id="5"/>
          <p:cNvSpPr txBox="true"/>
          <p:nvPr/>
        </p:nvSpPr>
        <p:spPr>
          <a:xfrm rot="0">
            <a:off x="4154859" y="2929788"/>
            <a:ext cx="1994838" cy="986155"/>
          </a:xfrm>
          <a:prstGeom prst="rect">
            <a:avLst/>
          </a:prstGeom>
        </p:spPr>
        <p:txBody>
          <a:bodyPr anchor="t" rtlCol="false" tIns="0" lIns="0" bIns="0" rIns="0">
            <a:spAutoFit/>
          </a:bodyPr>
          <a:lstStyle/>
          <a:p>
            <a:pPr algn="r">
              <a:lnSpc>
                <a:spcPts val="3919"/>
              </a:lnSpc>
              <a:spcBef>
                <a:spcPct val="0"/>
              </a:spcBef>
            </a:pPr>
            <a:r>
              <a:rPr lang="en-US" sz="2799">
                <a:solidFill>
                  <a:srgbClr val="181775"/>
                </a:solidFill>
                <a:latin typeface="Lazydog"/>
              </a:rPr>
              <a:t>Inactive accounts</a:t>
            </a:r>
          </a:p>
        </p:txBody>
      </p:sp>
      <p:sp>
        <p:nvSpPr>
          <p:cNvPr name="TextBox 6" id="6"/>
          <p:cNvSpPr txBox="true"/>
          <p:nvPr/>
        </p:nvSpPr>
        <p:spPr>
          <a:xfrm rot="0">
            <a:off x="6619704" y="4380439"/>
            <a:ext cx="7331721" cy="1524284"/>
          </a:xfrm>
          <a:prstGeom prst="rect">
            <a:avLst/>
          </a:prstGeom>
        </p:spPr>
        <p:txBody>
          <a:bodyPr anchor="t" rtlCol="false" tIns="0" lIns="0" bIns="0" rIns="0">
            <a:spAutoFit/>
          </a:bodyPr>
          <a:lstStyle/>
          <a:p>
            <a:pPr marL="0" indent="0" lvl="0">
              <a:lnSpc>
                <a:spcPts val="4113"/>
              </a:lnSpc>
            </a:pPr>
            <a:r>
              <a:rPr lang="en-US" sz="2742">
                <a:solidFill>
                  <a:srgbClr val="243762"/>
                </a:solidFill>
                <a:latin typeface="Nunito"/>
              </a:rPr>
              <a:t>Providing a username and password to ensure daily operations continue when the assistant branch manager is absent.</a:t>
            </a:r>
          </a:p>
        </p:txBody>
      </p:sp>
      <p:sp>
        <p:nvSpPr>
          <p:cNvPr name="TextBox 7" id="7"/>
          <p:cNvSpPr txBox="true"/>
          <p:nvPr/>
        </p:nvSpPr>
        <p:spPr>
          <a:xfrm rot="0">
            <a:off x="4154859" y="4399489"/>
            <a:ext cx="1994838" cy="986155"/>
          </a:xfrm>
          <a:prstGeom prst="rect">
            <a:avLst/>
          </a:prstGeom>
        </p:spPr>
        <p:txBody>
          <a:bodyPr anchor="t" rtlCol="false" tIns="0" lIns="0" bIns="0" rIns="0">
            <a:spAutoFit/>
          </a:bodyPr>
          <a:lstStyle/>
          <a:p>
            <a:pPr algn="r">
              <a:lnSpc>
                <a:spcPts val="3919"/>
              </a:lnSpc>
            </a:pPr>
            <a:r>
              <a:rPr lang="en-US" sz="2799">
                <a:solidFill>
                  <a:srgbClr val="F8A72B"/>
                </a:solidFill>
                <a:latin typeface="Lazydog"/>
              </a:rPr>
              <a:t>Providing</a:t>
            </a:r>
          </a:p>
          <a:p>
            <a:pPr algn="r">
              <a:lnSpc>
                <a:spcPts val="3919"/>
              </a:lnSpc>
              <a:spcBef>
                <a:spcPct val="0"/>
              </a:spcBef>
            </a:pPr>
            <a:r>
              <a:rPr lang="en-US" sz="2799">
                <a:solidFill>
                  <a:srgbClr val="F8A72B"/>
                </a:solidFill>
                <a:latin typeface="Lazydog"/>
              </a:rPr>
              <a:t>accounts</a:t>
            </a:r>
          </a:p>
        </p:txBody>
      </p:sp>
      <p:sp>
        <p:nvSpPr>
          <p:cNvPr name="TextBox 8" id="8"/>
          <p:cNvSpPr txBox="true"/>
          <p:nvPr/>
        </p:nvSpPr>
        <p:spPr>
          <a:xfrm rot="0">
            <a:off x="6619704" y="6240798"/>
            <a:ext cx="7331721" cy="1524284"/>
          </a:xfrm>
          <a:prstGeom prst="rect">
            <a:avLst/>
          </a:prstGeom>
        </p:spPr>
        <p:txBody>
          <a:bodyPr anchor="t" rtlCol="false" tIns="0" lIns="0" bIns="0" rIns="0">
            <a:spAutoFit/>
          </a:bodyPr>
          <a:lstStyle/>
          <a:p>
            <a:pPr marL="0" indent="0" lvl="0">
              <a:lnSpc>
                <a:spcPts val="4113"/>
              </a:lnSpc>
            </a:pPr>
            <a:r>
              <a:rPr lang="en-US" sz="2742">
                <a:solidFill>
                  <a:srgbClr val="243762"/>
                </a:solidFill>
                <a:latin typeface="Nunito"/>
              </a:rPr>
              <a:t>Using assistant branch manager bank's username and password for ATM card issuance and activation.</a:t>
            </a:r>
          </a:p>
        </p:txBody>
      </p:sp>
      <p:sp>
        <p:nvSpPr>
          <p:cNvPr name="TextBox 9" id="9"/>
          <p:cNvSpPr txBox="true"/>
          <p:nvPr/>
        </p:nvSpPr>
        <p:spPr>
          <a:xfrm rot="0">
            <a:off x="4154859" y="6259848"/>
            <a:ext cx="1994838" cy="986155"/>
          </a:xfrm>
          <a:prstGeom prst="rect">
            <a:avLst/>
          </a:prstGeom>
        </p:spPr>
        <p:txBody>
          <a:bodyPr anchor="t" rtlCol="false" tIns="0" lIns="0" bIns="0" rIns="0">
            <a:spAutoFit/>
          </a:bodyPr>
          <a:lstStyle/>
          <a:p>
            <a:pPr algn="r">
              <a:lnSpc>
                <a:spcPts val="3919"/>
              </a:lnSpc>
              <a:spcBef>
                <a:spcPct val="0"/>
              </a:spcBef>
            </a:pPr>
            <a:r>
              <a:rPr lang="en-US" sz="2799">
                <a:solidFill>
                  <a:srgbClr val="181775"/>
                </a:solidFill>
                <a:latin typeface="Lazydog"/>
              </a:rPr>
              <a:t>Card Issuance</a:t>
            </a:r>
          </a:p>
        </p:txBody>
      </p:sp>
      <p:sp>
        <p:nvSpPr>
          <p:cNvPr name="TextBox 10" id="10"/>
          <p:cNvSpPr txBox="true"/>
          <p:nvPr/>
        </p:nvSpPr>
        <p:spPr>
          <a:xfrm rot="0">
            <a:off x="6619704" y="8031978"/>
            <a:ext cx="7090610" cy="495584"/>
          </a:xfrm>
          <a:prstGeom prst="rect">
            <a:avLst/>
          </a:prstGeom>
        </p:spPr>
        <p:txBody>
          <a:bodyPr anchor="t" rtlCol="false" tIns="0" lIns="0" bIns="0" rIns="0">
            <a:spAutoFit/>
          </a:bodyPr>
          <a:lstStyle/>
          <a:p>
            <a:pPr marL="0" indent="0" lvl="0">
              <a:lnSpc>
                <a:spcPts val="4113"/>
              </a:lnSpc>
            </a:pPr>
            <a:r>
              <a:rPr lang="en-US" sz="2742">
                <a:solidFill>
                  <a:srgbClr val="243762"/>
                </a:solidFill>
                <a:latin typeface="Nunito"/>
              </a:rPr>
              <a:t>Withdrawing funds via ATM</a:t>
            </a:r>
          </a:p>
        </p:txBody>
      </p:sp>
      <p:sp>
        <p:nvSpPr>
          <p:cNvPr name="TextBox 11" id="11"/>
          <p:cNvSpPr txBox="true"/>
          <p:nvPr/>
        </p:nvSpPr>
        <p:spPr>
          <a:xfrm rot="0">
            <a:off x="3974803" y="8051028"/>
            <a:ext cx="2174894" cy="490855"/>
          </a:xfrm>
          <a:prstGeom prst="rect">
            <a:avLst/>
          </a:prstGeom>
        </p:spPr>
        <p:txBody>
          <a:bodyPr anchor="t" rtlCol="false" tIns="0" lIns="0" bIns="0" rIns="0">
            <a:spAutoFit/>
          </a:bodyPr>
          <a:lstStyle/>
          <a:p>
            <a:pPr algn="r">
              <a:lnSpc>
                <a:spcPts val="3919"/>
              </a:lnSpc>
              <a:spcBef>
                <a:spcPct val="0"/>
              </a:spcBef>
            </a:pPr>
            <a:r>
              <a:rPr lang="en-US" sz="2799">
                <a:solidFill>
                  <a:srgbClr val="F8A72B"/>
                </a:solidFill>
                <a:latin typeface="Lazydog"/>
              </a:rPr>
              <a:t>withdrawal</a:t>
            </a:r>
          </a:p>
        </p:txBody>
      </p:sp>
      <p:sp>
        <p:nvSpPr>
          <p:cNvPr name="TextBox 12" id="12"/>
          <p:cNvSpPr txBox="true"/>
          <p:nvPr/>
        </p:nvSpPr>
        <p:spPr>
          <a:xfrm rot="0">
            <a:off x="868548" y="6131122"/>
            <a:ext cx="1764060" cy="986155"/>
          </a:xfrm>
          <a:prstGeom prst="rect">
            <a:avLst/>
          </a:prstGeom>
        </p:spPr>
        <p:txBody>
          <a:bodyPr anchor="t" rtlCol="false" tIns="0" lIns="0" bIns="0" rIns="0">
            <a:spAutoFit/>
          </a:bodyPr>
          <a:lstStyle/>
          <a:p>
            <a:pPr algn="ctr">
              <a:lnSpc>
                <a:spcPts val="3919"/>
              </a:lnSpc>
            </a:pPr>
            <a:r>
              <a:rPr lang="en-US" sz="2799">
                <a:solidFill>
                  <a:srgbClr val="13235E"/>
                </a:solidFill>
                <a:latin typeface="Lazydog"/>
              </a:rPr>
              <a:t>Customer</a:t>
            </a:r>
          </a:p>
          <a:p>
            <a:pPr algn="ctr">
              <a:lnSpc>
                <a:spcPts val="3919"/>
              </a:lnSpc>
              <a:spcBef>
                <a:spcPct val="0"/>
              </a:spcBef>
            </a:pPr>
            <a:r>
              <a:rPr lang="en-US" sz="2799">
                <a:solidFill>
                  <a:srgbClr val="13235E"/>
                </a:solidFill>
                <a:latin typeface="Lazydog"/>
              </a:rPr>
              <a:t>service</a:t>
            </a:r>
          </a:p>
        </p:txBody>
      </p:sp>
      <p:sp>
        <p:nvSpPr>
          <p:cNvPr name="TextBox 13" id="13"/>
          <p:cNvSpPr txBox="true"/>
          <p:nvPr/>
        </p:nvSpPr>
        <p:spPr>
          <a:xfrm rot="0">
            <a:off x="14867576" y="6131122"/>
            <a:ext cx="3188716" cy="986155"/>
          </a:xfrm>
          <a:prstGeom prst="rect">
            <a:avLst/>
          </a:prstGeom>
        </p:spPr>
        <p:txBody>
          <a:bodyPr anchor="t" rtlCol="false" tIns="0" lIns="0" bIns="0" rIns="0">
            <a:spAutoFit/>
          </a:bodyPr>
          <a:lstStyle/>
          <a:p>
            <a:pPr algn="ctr">
              <a:lnSpc>
                <a:spcPts val="3919"/>
              </a:lnSpc>
              <a:spcBef>
                <a:spcPct val="0"/>
              </a:spcBef>
            </a:pPr>
            <a:r>
              <a:rPr lang="en-US" sz="2799">
                <a:solidFill>
                  <a:srgbClr val="13235E"/>
                </a:solidFill>
                <a:latin typeface="Lazydog"/>
              </a:rPr>
              <a:t>branch manager of a bank</a:t>
            </a:r>
          </a:p>
        </p:txBody>
      </p:sp>
      <p:sp>
        <p:nvSpPr>
          <p:cNvPr name="AutoShape 14" id="14"/>
          <p:cNvSpPr/>
          <p:nvPr/>
        </p:nvSpPr>
        <p:spPr>
          <a:xfrm flipV="true">
            <a:off x="2966222" y="3456203"/>
            <a:ext cx="1188638" cy="1948491"/>
          </a:xfrm>
          <a:prstGeom prst="line">
            <a:avLst/>
          </a:prstGeom>
          <a:ln cap="flat" w="38100">
            <a:solidFill>
              <a:srgbClr val="98190A"/>
            </a:solidFill>
            <a:prstDash val="sysDot"/>
            <a:headEnd type="none" len="sm" w="sm"/>
            <a:tailEnd type="arrow" len="sm" w="med"/>
          </a:ln>
        </p:spPr>
      </p:sp>
      <p:sp>
        <p:nvSpPr>
          <p:cNvPr name="AutoShape 15" id="15"/>
          <p:cNvSpPr/>
          <p:nvPr/>
        </p:nvSpPr>
        <p:spPr>
          <a:xfrm flipV="true">
            <a:off x="2966222" y="4925904"/>
            <a:ext cx="1188638" cy="478790"/>
          </a:xfrm>
          <a:prstGeom prst="line">
            <a:avLst/>
          </a:prstGeom>
          <a:ln cap="flat" w="38100">
            <a:solidFill>
              <a:srgbClr val="98190A"/>
            </a:solidFill>
            <a:prstDash val="sysDot"/>
            <a:headEnd type="none" len="sm" w="sm"/>
            <a:tailEnd type="arrow" len="sm" w="med"/>
          </a:ln>
        </p:spPr>
      </p:sp>
      <p:sp>
        <p:nvSpPr>
          <p:cNvPr name="AutoShape 16" id="16"/>
          <p:cNvSpPr/>
          <p:nvPr/>
        </p:nvSpPr>
        <p:spPr>
          <a:xfrm>
            <a:off x="2966222" y="5404694"/>
            <a:ext cx="1188638" cy="1381569"/>
          </a:xfrm>
          <a:prstGeom prst="line">
            <a:avLst/>
          </a:prstGeom>
          <a:ln cap="flat" w="38100">
            <a:solidFill>
              <a:srgbClr val="98190A"/>
            </a:solidFill>
            <a:prstDash val="sysDot"/>
            <a:headEnd type="none" len="sm" w="sm"/>
            <a:tailEnd type="arrow" len="sm" w="med"/>
          </a:ln>
        </p:spPr>
      </p:sp>
      <p:sp>
        <p:nvSpPr>
          <p:cNvPr name="AutoShape 17" id="17"/>
          <p:cNvSpPr/>
          <p:nvPr/>
        </p:nvSpPr>
        <p:spPr>
          <a:xfrm>
            <a:off x="2966222" y="5404694"/>
            <a:ext cx="1008581" cy="2925099"/>
          </a:xfrm>
          <a:prstGeom prst="line">
            <a:avLst/>
          </a:prstGeom>
          <a:ln cap="flat" w="38100">
            <a:solidFill>
              <a:srgbClr val="98190A"/>
            </a:solidFill>
            <a:prstDash val="sysDot"/>
            <a:headEnd type="none" len="sm" w="sm"/>
            <a:tailEnd type="arrow" len="sm" w="med"/>
          </a:ln>
        </p:spPr>
      </p:sp>
      <p:sp>
        <p:nvSpPr>
          <p:cNvPr name="AutoShape 18" id="18"/>
          <p:cNvSpPr/>
          <p:nvPr/>
        </p:nvSpPr>
        <p:spPr>
          <a:xfrm>
            <a:off x="13194667" y="3201393"/>
            <a:ext cx="1580319" cy="3188253"/>
          </a:xfrm>
          <a:prstGeom prst="line">
            <a:avLst/>
          </a:prstGeom>
          <a:ln cap="flat" w="38100">
            <a:solidFill>
              <a:srgbClr val="98190A"/>
            </a:solidFill>
            <a:prstDash val="sysDot"/>
            <a:headEnd type="arrow" len="sm" w="med"/>
            <a:tailEnd type="none" len="sm" w="sm"/>
          </a:ln>
        </p:spPr>
      </p:sp>
      <p:sp>
        <p:nvSpPr>
          <p:cNvPr name="AutoShape 19" id="19"/>
          <p:cNvSpPr/>
          <p:nvPr/>
        </p:nvSpPr>
        <p:spPr>
          <a:xfrm>
            <a:off x="13951425" y="4466164"/>
            <a:ext cx="823561" cy="1923482"/>
          </a:xfrm>
          <a:prstGeom prst="line">
            <a:avLst/>
          </a:prstGeom>
          <a:ln cap="flat" w="38100">
            <a:solidFill>
              <a:srgbClr val="98190A"/>
            </a:solidFill>
            <a:prstDash val="sysDot"/>
            <a:headEnd type="arrow" len="sm" w="med"/>
            <a:tailEnd type="none" len="sm" w="sm"/>
          </a:ln>
        </p:spPr>
      </p:sp>
      <p:sp>
        <p:nvSpPr>
          <p:cNvPr name="AutoShape 20" id="20"/>
          <p:cNvSpPr/>
          <p:nvPr/>
        </p:nvSpPr>
        <p:spPr>
          <a:xfrm flipV="true">
            <a:off x="13710313" y="6389646"/>
            <a:ext cx="1064673" cy="267891"/>
          </a:xfrm>
          <a:prstGeom prst="line">
            <a:avLst/>
          </a:prstGeom>
          <a:ln cap="flat" w="38100">
            <a:solidFill>
              <a:srgbClr val="98190A"/>
            </a:solidFill>
            <a:prstDash val="sysDot"/>
            <a:headEnd type="arrow" len="sm" w="med"/>
            <a:tailEnd type="none" len="sm" w="sm"/>
          </a:ln>
        </p:spPr>
      </p:sp>
      <p:sp>
        <p:nvSpPr>
          <p:cNvPr name="AutoShape 21" id="21"/>
          <p:cNvSpPr/>
          <p:nvPr/>
        </p:nvSpPr>
        <p:spPr>
          <a:xfrm flipV="true">
            <a:off x="13710313" y="6389646"/>
            <a:ext cx="1064673" cy="1932986"/>
          </a:xfrm>
          <a:prstGeom prst="line">
            <a:avLst/>
          </a:prstGeom>
          <a:ln cap="flat" w="38100">
            <a:solidFill>
              <a:srgbClr val="98190A"/>
            </a:solidFill>
            <a:prstDash val="sysDot"/>
            <a:headEnd type="arrow" len="sm" w="med"/>
            <a:tailEnd type="none" len="sm" w="sm"/>
          </a:ln>
        </p:spPr>
      </p:sp>
      <p:sp>
        <p:nvSpPr>
          <p:cNvPr name="Freeform 22" id="22"/>
          <p:cNvSpPr/>
          <p:nvPr/>
        </p:nvSpPr>
        <p:spPr>
          <a:xfrm flipH="false" flipV="false" rot="0">
            <a:off x="15511662" y="3648877"/>
            <a:ext cx="1971722" cy="2677647"/>
          </a:xfrm>
          <a:custGeom>
            <a:avLst/>
            <a:gdLst/>
            <a:ahLst/>
            <a:cxnLst/>
            <a:rect r="r" b="b" t="t" l="l"/>
            <a:pathLst>
              <a:path h="2677647" w="1971722">
                <a:moveTo>
                  <a:pt x="0" y="0"/>
                </a:moveTo>
                <a:lnTo>
                  <a:pt x="1971722" y="0"/>
                </a:lnTo>
                <a:lnTo>
                  <a:pt x="1971722" y="2677646"/>
                </a:lnTo>
                <a:lnTo>
                  <a:pt x="0" y="2677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3" id="23"/>
          <p:cNvSpPr txBox="true"/>
          <p:nvPr/>
        </p:nvSpPr>
        <p:spPr>
          <a:xfrm rot="0">
            <a:off x="12788107" y="8813312"/>
            <a:ext cx="4011858" cy="490855"/>
          </a:xfrm>
          <a:prstGeom prst="rect">
            <a:avLst/>
          </a:prstGeom>
        </p:spPr>
        <p:txBody>
          <a:bodyPr anchor="t" rtlCol="false" tIns="0" lIns="0" bIns="0" rIns="0">
            <a:spAutoFit/>
          </a:bodyPr>
          <a:lstStyle/>
          <a:p>
            <a:pPr algn="just">
              <a:lnSpc>
                <a:spcPts val="3919"/>
              </a:lnSpc>
              <a:spcBef>
                <a:spcPct val="0"/>
              </a:spcBef>
            </a:pPr>
            <a:r>
              <a:rPr lang="en-US" sz="2799">
                <a:solidFill>
                  <a:srgbClr val="F97916"/>
                </a:solidFill>
                <a:latin typeface="Lazydog"/>
              </a:rPr>
              <a:t>Customer complaint</a:t>
            </a:r>
          </a:p>
        </p:txBody>
      </p:sp>
      <p:sp>
        <p:nvSpPr>
          <p:cNvPr name="AutoShape 24" id="24"/>
          <p:cNvSpPr/>
          <p:nvPr/>
        </p:nvSpPr>
        <p:spPr>
          <a:xfrm>
            <a:off x="8660811" y="8946662"/>
            <a:ext cx="4127296" cy="145415"/>
          </a:xfrm>
          <a:prstGeom prst="line">
            <a:avLst/>
          </a:prstGeom>
          <a:ln cap="flat" w="66675">
            <a:solidFill>
              <a:srgbClr val="181775"/>
            </a:solidFill>
            <a:prstDash val="solid"/>
            <a:headEnd type="none" len="sm" w="sm"/>
            <a:tailEnd type="arrow" len="sm" w="med"/>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2DC6E16CC6C664CA0D512C13F9A9AE1" ma:contentTypeVersion="0" ma:contentTypeDescription="Create a new document." ma:contentTypeScope="" ma:versionID="6946a23eb85bdcabfc957b7cd1390074">
  <xsd:schema xmlns:xsd="http://www.w3.org/2001/XMLSchema" xmlns:xs="http://www.w3.org/2001/XMLSchema" xmlns:p="http://schemas.microsoft.com/office/2006/metadata/properties" targetNamespace="http://schemas.microsoft.com/office/2006/metadata/properties" ma:root="true" ma:fieldsID="6ff03dde4259c08ff71d8d05c94e2e9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EB51398-992F-4484-8E31-77B00BBFB215}"/>
</file>

<file path=customXml/itemProps2.xml><?xml version="1.0" encoding="utf-8"?>
<ds:datastoreItem xmlns:ds="http://schemas.openxmlformats.org/officeDocument/2006/customXml" ds:itemID="{BAD4C159-4E48-4C13-808E-C2A22DE91044}"/>
</file>

<file path=customXml/itemProps3.xml><?xml version="1.0" encoding="utf-8"?>
<ds:datastoreItem xmlns:ds="http://schemas.openxmlformats.org/officeDocument/2006/customXml" ds:itemID="{D28F982A-F8D8-4410-A818-1BD6750D22B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SOE Company Officials and Third Party REV</dc:title>
  <cp:revision>1</cp:revision>
  <dcterms:created xsi:type="dcterms:W3CDTF">2006-08-16T00:00:00Z</dcterms:created>
  <dcterms:modified xsi:type="dcterms:W3CDTF">2011-08-01T06:04:30Z</dcterms:modified>
  <dc:identifier>DAFpggywN10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0x01010052DC6E16CC6C664CA0D512C13F9A9AE1</vt:lpwstr>
  </property>
</Properties>
</file>